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9" r:id="rId2"/>
    <p:sldMasterId id="2147483691" r:id="rId3"/>
  </p:sldMasterIdLst>
  <p:notesMasterIdLst>
    <p:notesMasterId r:id="rId40"/>
  </p:notesMasterIdLst>
  <p:handoutMasterIdLst>
    <p:handoutMasterId r:id="rId41"/>
  </p:handoutMasterIdLst>
  <p:sldIdLst>
    <p:sldId id="284" r:id="rId4"/>
    <p:sldId id="333" r:id="rId5"/>
    <p:sldId id="356" r:id="rId6"/>
    <p:sldId id="355" r:id="rId7"/>
    <p:sldId id="334" r:id="rId8"/>
    <p:sldId id="335" r:id="rId9"/>
    <p:sldId id="336" r:id="rId10"/>
    <p:sldId id="367" r:id="rId11"/>
    <p:sldId id="337" r:id="rId12"/>
    <p:sldId id="338" r:id="rId13"/>
    <p:sldId id="362" r:id="rId14"/>
    <p:sldId id="345" r:id="rId15"/>
    <p:sldId id="328" r:id="rId16"/>
    <p:sldId id="329" r:id="rId17"/>
    <p:sldId id="330" r:id="rId18"/>
    <p:sldId id="331" r:id="rId19"/>
    <p:sldId id="346" r:id="rId20"/>
    <p:sldId id="357" r:id="rId21"/>
    <p:sldId id="358" r:id="rId22"/>
    <p:sldId id="332" r:id="rId23"/>
    <p:sldId id="347" r:id="rId24"/>
    <p:sldId id="348" r:id="rId25"/>
    <p:sldId id="350" r:id="rId26"/>
    <p:sldId id="351" r:id="rId27"/>
    <p:sldId id="352" r:id="rId28"/>
    <p:sldId id="365" r:id="rId29"/>
    <p:sldId id="366" r:id="rId30"/>
    <p:sldId id="368" r:id="rId31"/>
    <p:sldId id="369" r:id="rId32"/>
    <p:sldId id="317" r:id="rId33"/>
    <p:sldId id="318" r:id="rId34"/>
    <p:sldId id="322" r:id="rId35"/>
    <p:sldId id="319" r:id="rId36"/>
    <p:sldId id="349" r:id="rId37"/>
    <p:sldId id="360" r:id="rId38"/>
    <p:sldId id="363" r:id="rId3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255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9" d="100"/>
          <a:sy n="89" d="100"/>
        </p:scale>
        <p:origin x="-13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EI\NAFTE\tabele%20me%20te%20dhena\Copy%20of%20prodhimi%20%20dhe%20perpunimi%20ii%20naftes%20ne%20vit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EI\NAFTE\tabele%20me%20te%20dhena\Prodhimi%20%20dhe%20perpunimi%20i%20naftes%20ne%20vite%2020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a.kurti\Documents\Documents\OST\DE_PLAN\01_ANALIZAT%20MUJORE\Te%20dhena%20OST%202013-2020\Analize%202017&amp;2020\TeArdhura_Shpenzime_2013-2020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a.kurti\Documents\Documents\OST\DE_PLAN\01_ANALIZAT%20MUJORE\Te%20dhena%20OST%202013-2020\Analize%202017&amp;2020\TeArdhura_Shpenzime_2013-202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D:\MEI\NAFTE\tabele%20me%20te%20dhena\Copy%20of%20prodhimi%20%20dhe%20perpunimi%20ii%20naftes%20ne%20vi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(MLD Lekë)</a:t>
            </a:r>
          </a:p>
        </c:rich>
      </c:tx>
      <c:layout>
        <c:manualLayout>
          <c:xMode val="edge"/>
          <c:yMode val="edge"/>
          <c:x val="8.214376211901896E-3"/>
          <c:y val="4.696785512598665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648336092002877E-2"/>
          <c:y val="0.12142756497087043"/>
          <c:w val="0.96562499999999996"/>
          <c:h val="0.77336547900064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ARKËTIME (MLD ALL)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4000"/>
                  </a:schemeClr>
                </a:gs>
                <a:gs pos="100000">
                  <a:schemeClr val="accent3">
                    <a:shade val="84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Pt>
            <c:idx val="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2005</c:v>
                </c:pt>
                <c:pt idx="1">
                  <c:v>2009</c:v>
                </c:pt>
                <c:pt idx="2">
                  <c:v>2013</c:v>
                </c:pt>
                <c:pt idx="3">
                  <c:v>2019</c:v>
                </c:pt>
                <c:pt idx="4">
                  <c:v>2020*(11M)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24.1</c:v>
                </c:pt>
                <c:pt idx="1">
                  <c:v>32.700000000000003</c:v>
                </c:pt>
                <c:pt idx="2">
                  <c:v>35.57</c:v>
                </c:pt>
                <c:pt idx="3">
                  <c:v>67.8</c:v>
                </c:pt>
                <c:pt idx="4">
                  <c:v>58.87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EF-4D21-9DAA-2FF06DE8DA2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8593920"/>
        <c:axId val="88596864"/>
      </c:barChart>
      <c:catAx>
        <c:axId val="8859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96864"/>
        <c:crosses val="autoZero"/>
        <c:auto val="1"/>
        <c:lblAlgn val="ctr"/>
        <c:lblOffset val="100"/>
        <c:noMultiLvlLbl val="0"/>
      </c:catAx>
      <c:valAx>
        <c:axId val="8859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9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78409915959209"/>
          <c:y val="0.11301345728415339"/>
          <c:w val="0.80623337707786535"/>
          <c:h val="0.600188830562846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Perpunimi i naftës bruto</c:v>
                </c:pt>
              </c:strCache>
            </c:strRef>
          </c:tx>
          <c:invertIfNegative val="0"/>
          <c:cat>
            <c:strRef>
              <c:f>Sheet1!$B$18:$C$18</c:f>
              <c:strCache>
                <c:ptCount val="2"/>
                <c:pt idx="0">
                  <c:v>Periudha 2008-2013</c:v>
                </c:pt>
                <c:pt idx="1">
                  <c:v>Periudha 2014-2019</c:v>
                </c:pt>
              </c:strCache>
            </c:strRef>
          </c:cat>
          <c:val>
            <c:numRef>
              <c:f>Sheet1!$B$19:$C$19</c:f>
              <c:numCache>
                <c:formatCode>_(* #,##0_);_(* \(#,##0\);_(* "-"??_);_(@_)</c:formatCode>
                <c:ptCount val="2"/>
                <c:pt idx="0">
                  <c:v>1297101</c:v>
                </c:pt>
                <c:pt idx="1">
                  <c:v>2034119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52-42E9-A182-720C7C6E08FF}"/>
            </c:ext>
          </c:extLst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Eksporti  naftes bruto</c:v>
                </c:pt>
              </c:strCache>
            </c:strRef>
          </c:tx>
          <c:invertIfNegative val="0"/>
          <c:cat>
            <c:strRef>
              <c:f>Sheet1!$B$18:$C$18</c:f>
              <c:strCache>
                <c:ptCount val="2"/>
                <c:pt idx="0">
                  <c:v>Periudha 2008-2013</c:v>
                </c:pt>
                <c:pt idx="1">
                  <c:v>Periudha 2014-2019</c:v>
                </c:pt>
              </c:strCache>
            </c:strRef>
          </c:cat>
          <c:val>
            <c:numRef>
              <c:f>Sheet1!$B$20:$C$20</c:f>
              <c:numCache>
                <c:formatCode>_(* #,##0_);_(* \(#,##0\);_(* "-"??_);_(@_)</c:formatCode>
                <c:ptCount val="2"/>
                <c:pt idx="0">
                  <c:v>3801248.0139999995</c:v>
                </c:pt>
                <c:pt idx="1">
                  <c:v>4575357.2089999989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52-42E9-A182-720C7C6E0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667648"/>
        <c:axId val="90677632"/>
        <c:axId val="0"/>
      </c:bar3DChart>
      <c:catAx>
        <c:axId val="90667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0677632"/>
        <c:crosses val="autoZero"/>
        <c:auto val="1"/>
        <c:lblAlgn val="ctr"/>
        <c:lblOffset val="100"/>
        <c:noMultiLvlLbl val="0"/>
      </c:catAx>
      <c:valAx>
        <c:axId val="9067763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06676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en-US"/>
          </a:p>
        </c:txPr>
      </c:legendEntry>
      <c:layout>
        <c:manualLayout>
          <c:xMode val="edge"/>
          <c:yMode val="edge"/>
          <c:x val="0.18061089238845143"/>
          <c:y val="0.80054206765820934"/>
          <c:w val="0.74438910761154853"/>
          <c:h val="0.16743438320209975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INVESTIMET NE SEKTORIN E NAFTES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Sheet1!$B$66</c:f>
              <c:strCache>
                <c:ptCount val="1"/>
                <c:pt idx="0">
                  <c:v>Periudha 2010-2019</c:v>
                </c:pt>
              </c:strCache>
            </c:strRef>
          </c:tx>
          <c:invertIfNegative val="0"/>
          <c:cat>
            <c:strRef>
              <c:f>Sheet1!$A$67:$A$68</c:f>
              <c:strCache>
                <c:ptCount val="2"/>
                <c:pt idx="0">
                  <c:v>Investime Kapitale (Kërkimi) 000 USD</c:v>
                </c:pt>
                <c:pt idx="1">
                  <c:v>Investime Kapitale (Prodhimi) 000 USD</c:v>
                </c:pt>
              </c:strCache>
            </c:strRef>
          </c:cat>
          <c:val>
            <c:numRef>
              <c:f>Sheet1!$B$67:$B$68</c:f>
              <c:numCache>
                <c:formatCode>_(* #,##0_);_(* \(#,##0\);_(* "-"??_);_(@_)</c:formatCode>
                <c:ptCount val="2"/>
                <c:pt idx="0">
                  <c:v>332911.07</c:v>
                </c:pt>
                <c:pt idx="1">
                  <c:v>1693113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6B-4436-A13D-6F67ED57D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970752"/>
        <c:axId val="90976640"/>
        <c:axId val="0"/>
      </c:bar3DChart>
      <c:catAx>
        <c:axId val="90970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90976640"/>
        <c:crosses val="autoZero"/>
        <c:auto val="1"/>
        <c:lblAlgn val="ctr"/>
        <c:lblOffset val="100"/>
        <c:noMultiLvlLbl val="0"/>
      </c:catAx>
      <c:valAx>
        <c:axId val="90976640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90970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Humbje</a:t>
            </a:r>
            <a:r>
              <a:rPr lang="en-US" dirty="0" smtClean="0"/>
              <a:t> </a:t>
            </a:r>
            <a:r>
              <a:rPr lang="en-US" dirty="0"/>
              <a:t>(%)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648336092002877E-2"/>
          <c:y val="0.12142756497087043"/>
          <c:w val="0.96562499999999996"/>
          <c:h val="0.77336547900064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HUMBJE (%)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84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 prst="slope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E0E-4FAB-BCC2-8EF84163491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E0E-4FAB-BCC2-8EF8416349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2013</c:v>
                </c:pt>
                <c:pt idx="1">
                  <c:v>2017</c:v>
                </c:pt>
                <c:pt idx="2">
                  <c:v>2020 Projeksion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0.45069999999999999</c:v>
                </c:pt>
                <c:pt idx="1">
                  <c:v>0.2641</c:v>
                </c:pt>
                <c:pt idx="2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0E-4FAB-BCC2-8EF84163491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9306624"/>
        <c:axId val="89314048"/>
      </c:barChart>
      <c:catAx>
        <c:axId val="8930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14048"/>
        <c:crosses val="autoZero"/>
        <c:auto val="1"/>
        <c:lblAlgn val="ctr"/>
        <c:lblOffset val="100"/>
        <c:noMultiLvlLbl val="0"/>
      </c:catAx>
      <c:valAx>
        <c:axId val="8931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0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Milionë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Dollarë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648336092002877E-2"/>
          <c:y val="0.12142756497087043"/>
          <c:w val="0.96562499999999996"/>
          <c:h val="0.77336547900064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HUMBJE (%)</c:v>
                </c:pt>
              </c:strCache>
            </c:strRef>
          </c:tx>
          <c:spPr>
            <a:solidFill>
              <a:srgbClr val="FF9900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382-44AE-8094-DD90E4E28697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2020</c:v>
                </c:pt>
              </c:numCache>
            </c:numRef>
          </c:cat>
          <c:val>
            <c:numRef>
              <c:f>Sheet1!$B$2:$B$3</c:f>
              <c:numCache>
                <c:formatCode>0.00%</c:formatCode>
                <c:ptCount val="2"/>
                <c:pt idx="0">
                  <c:v>1.5</c:v>
                </c:pt>
                <c:pt idx="1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382-44AE-8094-DD90E4E286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9225472"/>
        <c:axId val="89239552"/>
      </c:barChart>
      <c:catAx>
        <c:axId val="8922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39552"/>
        <c:crosses val="autoZero"/>
        <c:auto val="1"/>
        <c:lblAlgn val="ctr"/>
        <c:lblOffset val="100"/>
        <c:noMultiLvlLbl val="0"/>
      </c:catAx>
      <c:valAx>
        <c:axId val="89239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922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err="1" smtClean="0"/>
              <a:t>Lek</a:t>
            </a:r>
            <a:r>
              <a:rPr lang="en-US" sz="2400" b="1" dirty="0" smtClean="0"/>
              <a:t>/kwh</a:t>
            </a:r>
            <a:endParaRPr lang="en-US" sz="24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6466141732283467E-2"/>
          <c:y val="0.11095902368608368"/>
          <c:w val="0.93237106757004207"/>
          <c:h val="0.787126797051747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ln w="133350" cap="flat">
              <a:solidFill>
                <a:schemeClr val="accent2">
                  <a:lumMod val="75000"/>
                </a:schemeClr>
              </a:solidFill>
              <a:miter lim="800000"/>
            </a:ln>
            <a:effectLst/>
          </c:spPr>
          <c:marker>
            <c:symbol val="none"/>
          </c:marker>
          <c:dPt>
            <c:idx val="0"/>
            <c:bubble3D val="0"/>
            <c:spPr>
              <a:ln w="133350" cap="flat" cmpd="sng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25-46CD-A8B2-A7163DFD2EF1}"/>
              </c:ext>
            </c:extLst>
          </c:dPt>
          <c:dLbls>
            <c:dLbl>
              <c:idx val="0"/>
              <c:layout>
                <c:manualLayout>
                  <c:x val="2.7286821705426356E-2"/>
                  <c:y val="1.1718749279112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25-46CD-A8B2-A7163DFD2EF1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025-46CD-A8B2-A7163DFD2EF1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025-46CD-A8B2-A7163DFD2EF1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025-46CD-A8B2-A7163DFD2EF1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025-46CD-A8B2-A7163DFD2EF1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025-46CD-A8B2-A7163DFD2EF1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025-46CD-A8B2-A7163DFD2EF1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025-46CD-A8B2-A7163DFD2EF1}"/>
                </c:ext>
              </c:extLst>
            </c:dLbl>
            <c:dLbl>
              <c:idx val="8"/>
              <c:layout>
                <c:manualLayout>
                  <c:x val="-4.8372093023255999E-2"/>
                  <c:y val="-4.4531247260627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025-46CD-A8B2-A7163DFD2E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Para 2013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13.5</c:v>
                </c:pt>
                <c:pt idx="1">
                  <c:v>9.5</c:v>
                </c:pt>
                <c:pt idx="2">
                  <c:v>9.5</c:v>
                </c:pt>
                <c:pt idx="3">
                  <c:v>9.5</c:v>
                </c:pt>
                <c:pt idx="4">
                  <c:v>9.5</c:v>
                </c:pt>
                <c:pt idx="5">
                  <c:v>9.5</c:v>
                </c:pt>
                <c:pt idx="6">
                  <c:v>9.5</c:v>
                </c:pt>
                <c:pt idx="7">
                  <c:v>9.5</c:v>
                </c:pt>
                <c:pt idx="8">
                  <c:v>9.5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025-46CD-A8B2-A7163DFD2E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Para 2013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025-46CD-A8B2-A7163DFD2E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Para 2013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025-46CD-A8B2-A7163DFD2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383680"/>
        <c:axId val="89385216"/>
      </c:lineChart>
      <c:catAx>
        <c:axId val="8938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85216"/>
        <c:crosses val="autoZero"/>
        <c:auto val="1"/>
        <c:lblAlgn val="ctr"/>
        <c:lblOffset val="100"/>
        <c:noMultiLvlLbl val="0"/>
      </c:catAx>
      <c:valAx>
        <c:axId val="8938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8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Nga</a:t>
            </a:r>
            <a:r>
              <a:rPr lang="en-US" b="1" dirty="0" smtClean="0"/>
              <a:t> </a:t>
            </a:r>
            <a:r>
              <a:rPr lang="en-US" b="1" dirty="0" err="1" smtClean="0"/>
              <a:t>Transmetimi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'Permblellese Te ardhurat'!$B$4</c:f>
              <c:strCache>
                <c:ptCount val="1"/>
                <c:pt idx="0">
                  <c:v>Te ardhura nga transmetimi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'Permblellese Te ardhurat'!$C$3:$J$3</c:f>
              <c:strCache>
                <c:ptCount val="8"/>
                <c:pt idx="0">
                  <c:v>Total 2013</c:v>
                </c:pt>
                <c:pt idx="1">
                  <c:v>Total 2014</c:v>
                </c:pt>
                <c:pt idx="2">
                  <c:v>Total 2015</c:v>
                </c:pt>
                <c:pt idx="3">
                  <c:v>Total 2016</c:v>
                </c:pt>
                <c:pt idx="4">
                  <c:v>Total 2017</c:v>
                </c:pt>
                <c:pt idx="5">
                  <c:v>Total 2018</c:v>
                </c:pt>
                <c:pt idx="6">
                  <c:v>Total 2019</c:v>
                </c:pt>
                <c:pt idx="7">
                  <c:v>11 Mujori 2020</c:v>
                </c:pt>
              </c:strCache>
            </c:strRef>
          </c:cat>
          <c:val>
            <c:numRef>
              <c:f>'Permblellese Te ardhurat'!$C$4:$J$4</c:f>
              <c:numCache>
                <c:formatCode>_(* #,##0_);_(* \(#,##0\);_(* "-"??_);_(@_)</c:formatCode>
                <c:ptCount val="8"/>
                <c:pt idx="0">
                  <c:v>4817683376.6999998</c:v>
                </c:pt>
                <c:pt idx="1">
                  <c:v>4714567624.1499996</c:v>
                </c:pt>
                <c:pt idx="2">
                  <c:v>4389446399.8599997</c:v>
                </c:pt>
                <c:pt idx="3">
                  <c:v>4162538971.6999998</c:v>
                </c:pt>
                <c:pt idx="4">
                  <c:v>4505098855.7300005</c:v>
                </c:pt>
                <c:pt idx="5">
                  <c:v>5215788181</c:v>
                </c:pt>
                <c:pt idx="6">
                  <c:v>5261482835</c:v>
                </c:pt>
                <c:pt idx="7">
                  <c:v>4730691127.5900002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F-4006-B59C-83BD0BDAD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369024"/>
        <c:axId val="88370560"/>
      </c:barChart>
      <c:catAx>
        <c:axId val="8836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70560"/>
        <c:crosses val="autoZero"/>
        <c:auto val="1"/>
        <c:lblAlgn val="ctr"/>
        <c:lblOffset val="100"/>
        <c:noMultiLvlLbl val="0"/>
      </c:catAx>
      <c:valAx>
        <c:axId val="8837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6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Nga</a:t>
            </a:r>
            <a:r>
              <a:rPr lang="en-US" b="1" dirty="0" smtClean="0"/>
              <a:t> </a:t>
            </a:r>
            <a:r>
              <a:rPr lang="en-US" b="1" dirty="0" err="1" smtClean="0"/>
              <a:t>Alokimi</a:t>
            </a:r>
            <a:r>
              <a:rPr lang="en-US" b="1" dirty="0" smtClean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Kapaciteteve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'Permblellese Te ardhurat'!$B$5</c:f>
              <c:strCache>
                <c:ptCount val="1"/>
                <c:pt idx="0">
                  <c:v>Te ardhura nga Alokimi i Kapaciteteve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'Permblellese Te ardhurat'!$C$3:$J$3</c:f>
              <c:strCache>
                <c:ptCount val="8"/>
                <c:pt idx="0">
                  <c:v>Total 2013</c:v>
                </c:pt>
                <c:pt idx="1">
                  <c:v>Total 2014</c:v>
                </c:pt>
                <c:pt idx="2">
                  <c:v>Total 2015</c:v>
                </c:pt>
                <c:pt idx="3">
                  <c:v>Total 2016</c:v>
                </c:pt>
                <c:pt idx="4">
                  <c:v>Total 2017</c:v>
                </c:pt>
                <c:pt idx="5">
                  <c:v>Total 2018</c:v>
                </c:pt>
                <c:pt idx="6">
                  <c:v>Total 2019</c:v>
                </c:pt>
                <c:pt idx="7">
                  <c:v>11 Mujori 2020</c:v>
                </c:pt>
              </c:strCache>
            </c:strRef>
          </c:cat>
          <c:val>
            <c:numRef>
              <c:f>'Permblellese Te ardhurat'!$C$5:$J$5</c:f>
              <c:numCache>
                <c:formatCode>_(* #,##0_);_(* \(#,##0\);_(* "-"??_);_(@_)</c:formatCode>
                <c:ptCount val="8"/>
                <c:pt idx="0">
                  <c:v>696560109.70000005</c:v>
                </c:pt>
                <c:pt idx="1">
                  <c:v>2004757225.01</c:v>
                </c:pt>
                <c:pt idx="2">
                  <c:v>1703543127.1700001</c:v>
                </c:pt>
                <c:pt idx="3">
                  <c:v>1489053307.1700001</c:v>
                </c:pt>
                <c:pt idx="4">
                  <c:v>1414542593.77</c:v>
                </c:pt>
                <c:pt idx="5">
                  <c:v>1471245597</c:v>
                </c:pt>
                <c:pt idx="6">
                  <c:v>1696106046.8299999</c:v>
                </c:pt>
                <c:pt idx="7">
                  <c:v>1322546671.5899999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74-4057-95E1-55E3D396D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382848"/>
        <c:axId val="88401024"/>
      </c:barChart>
      <c:catAx>
        <c:axId val="8838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01024"/>
        <c:crosses val="autoZero"/>
        <c:auto val="1"/>
        <c:lblAlgn val="ctr"/>
        <c:lblOffset val="100"/>
        <c:noMultiLvlLbl val="0"/>
      </c:catAx>
      <c:valAx>
        <c:axId val="8840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8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err="1"/>
              <a:t>Ecuria</a:t>
            </a:r>
            <a:r>
              <a:rPr lang="en-US" sz="1400" b="1" dirty="0"/>
              <a:t> e </a:t>
            </a:r>
            <a:r>
              <a:rPr lang="en-US" sz="1400" b="1" dirty="0" err="1"/>
              <a:t>Trajektores</a:t>
            </a:r>
            <a:r>
              <a:rPr lang="en-US" sz="1400" b="1" dirty="0"/>
              <a:t> </a:t>
            </a:r>
            <a:r>
              <a:rPr lang="en-US" sz="1400" b="1" dirty="0" err="1" smtClean="0"/>
              <a:t>së</a:t>
            </a:r>
            <a:r>
              <a:rPr lang="en-US" sz="1400" b="1" dirty="0" smtClean="0"/>
              <a:t> </a:t>
            </a:r>
            <a:r>
              <a:rPr lang="en-US" sz="1400" b="1" dirty="0" err="1"/>
              <a:t>Burimeve</a:t>
            </a:r>
            <a:r>
              <a:rPr lang="en-US" sz="1400" b="1" dirty="0"/>
              <a:t> </a:t>
            </a:r>
            <a:r>
              <a:rPr lang="en-US" sz="1400" b="1" dirty="0" err="1" smtClean="0"/>
              <a:t>t</a:t>
            </a:r>
            <a:r>
              <a:rPr lang="en-US" sz="1400" b="1" i="0" u="none" strike="noStrike" baseline="0" dirty="0" err="1" smtClean="0">
                <a:effectLst/>
              </a:rPr>
              <a:t>ë</a:t>
            </a:r>
            <a:r>
              <a:rPr lang="en-US" sz="1400" b="1" dirty="0" smtClean="0"/>
              <a:t> </a:t>
            </a:r>
            <a:r>
              <a:rPr lang="en-US" sz="1400" b="1" dirty="0" err="1"/>
              <a:t>Rinovueshme</a:t>
            </a:r>
            <a:r>
              <a:rPr lang="en-US" sz="1400" b="1" dirty="0"/>
              <a:t>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E4-4B66-9464-461D05DC06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Sheet1!$E$6:$J$6</c:f>
              <c:strCache>
                <c:ptCount val="6"/>
                <c:pt idx="0">
                  <c:v>2011-2012</c:v>
                </c:pt>
                <c:pt idx="1">
                  <c:v>2013-2014</c:v>
                </c:pt>
                <c:pt idx="2">
                  <c:v>2015-2016</c:v>
                </c:pt>
                <c:pt idx="3">
                  <c:v>2017-2018</c:v>
                </c:pt>
                <c:pt idx="4">
                  <c:v>2018-2019</c:v>
                </c:pt>
                <c:pt idx="5">
                  <c:v>Target</c:v>
                </c:pt>
              </c:strCache>
            </c:strRef>
          </c:cat>
          <c:val>
            <c:numRef>
              <c:f>Sheet1!$E$7:$J$7</c:f>
              <c:numCache>
                <c:formatCode>0.0%</c:formatCode>
                <c:ptCount val="6"/>
                <c:pt idx="0">
                  <c:v>0.32600000000000023</c:v>
                </c:pt>
                <c:pt idx="1">
                  <c:v>0.33200000000000035</c:v>
                </c:pt>
                <c:pt idx="2">
                  <c:v>0.34300000000000008</c:v>
                </c:pt>
                <c:pt idx="3">
                  <c:v>0.35600000000000021</c:v>
                </c:pt>
                <c:pt idx="4">
                  <c:v>0.36000000000000021</c:v>
                </c:pt>
                <c:pt idx="5">
                  <c:v>0.38000000000000023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E4-4B66-9464-461D05DC0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overlap val="-27"/>
        <c:axId val="90575232"/>
        <c:axId val="90576768"/>
      </c:barChart>
      <c:catAx>
        <c:axId val="9057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576768"/>
        <c:crosses val="autoZero"/>
        <c:auto val="1"/>
        <c:lblAlgn val="ctr"/>
        <c:lblOffset val="100"/>
        <c:noMultiLvlLbl val="0"/>
      </c:catAx>
      <c:valAx>
        <c:axId val="9057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57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49044260717679E-2"/>
          <c:y val="0.10011796442111401"/>
          <c:w val="0.91527131886126967"/>
          <c:h val="0.8410776005040770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60000"/>
                    <a:lumMod val="110000"/>
                  </a:schemeClr>
                </a:gs>
                <a:gs pos="100000">
                  <a:schemeClr val="accent1">
                    <a:tint val="82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Sheet1!$B$5:$B$8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Sheet1!$C$5:$C$8</c:f>
              <c:numCache>
                <c:formatCode>#,##0</c:formatCode>
                <c:ptCount val="4"/>
                <c:pt idx="0">
                  <c:v>15500000</c:v>
                </c:pt>
                <c:pt idx="1">
                  <c:v>16000000</c:v>
                </c:pt>
                <c:pt idx="2">
                  <c:v>20847000</c:v>
                </c:pt>
                <c:pt idx="3">
                  <c:v>21650000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55-4E7A-99A6-548473B69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0612096"/>
        <c:axId val="90613632"/>
      </c:barChart>
      <c:catAx>
        <c:axId val="9061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13632"/>
        <c:crosses val="autoZero"/>
        <c:auto val="1"/>
        <c:lblAlgn val="ctr"/>
        <c:lblOffset val="100"/>
        <c:noMultiLvlLbl val="0"/>
      </c:catAx>
      <c:valAx>
        <c:axId val="9061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1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Prodhimi i naftës bruto (Ton)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'Mars 2014'!$A$67</c:f>
              <c:strCache>
                <c:ptCount val="1"/>
                <c:pt idx="0">
                  <c:v>Prodhimi i naftës bruto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0000"/>
                    <a:lumMod val="110000"/>
                  </a:schemeClr>
                </a:gs>
                <a:gs pos="100000">
                  <a:schemeClr val="accent6">
                    <a:tint val="82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'Mars 2014'!$B$66:$C$66</c:f>
              <c:strCache>
                <c:ptCount val="2"/>
                <c:pt idx="0">
                  <c:v>Periudha 2008-2013</c:v>
                </c:pt>
                <c:pt idx="1">
                  <c:v>Periudha 2014-2019</c:v>
                </c:pt>
              </c:strCache>
            </c:strRef>
          </c:cat>
          <c:val>
            <c:numRef>
              <c:f>'Mars 2014'!$B$67:$C$67</c:f>
              <c:numCache>
                <c:formatCode>_(* #,##0_);_(* \(#,##0\);_(* "-"??_);_(@_)</c:formatCode>
                <c:ptCount val="2"/>
                <c:pt idx="0">
                  <c:v>5013537.767</c:v>
                </c:pt>
                <c:pt idx="1">
                  <c:v>6574865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76-43FF-99F8-D7A78756E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0539520"/>
        <c:axId val="90541056"/>
      </c:barChart>
      <c:catAx>
        <c:axId val="90539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541056"/>
        <c:crosses val="autoZero"/>
        <c:auto val="1"/>
        <c:lblAlgn val="ctr"/>
        <c:lblOffset val="100"/>
        <c:noMultiLvlLbl val="0"/>
      </c:catAx>
      <c:valAx>
        <c:axId val="9054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53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52E0B0-BDF0-41BE-B0F7-19BF892B1E8C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875436D-6360-4629-937E-B397768BEA52}">
      <dgm:prSet custT="1"/>
      <dgm:spPr/>
      <dgm:t>
        <a:bodyPr/>
        <a:lstStyle/>
        <a:p>
          <a:pPr algn="just" rtl="0"/>
          <a:r>
            <a:rPr lang="en-US" sz="1800" b="1" i="1" dirty="0" err="1" smtClean="0">
              <a:solidFill>
                <a:schemeClr val="bg2">
                  <a:lumMod val="50000"/>
                </a:schemeClr>
              </a:solidFill>
            </a:rPr>
            <a:t>Shkurt</a:t>
          </a:r>
          <a:r>
            <a:rPr lang="en-US" sz="1800" b="1" i="1" dirty="0" smtClean="0">
              <a:solidFill>
                <a:schemeClr val="bg2">
                  <a:lumMod val="50000"/>
                </a:schemeClr>
              </a:solidFill>
            </a:rPr>
            <a:t> 2018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:	</a:t>
          </a:r>
          <a:r>
            <a:rPr lang="en-US" sz="1800" b="1" dirty="0" err="1" smtClean="0">
              <a:solidFill>
                <a:schemeClr val="bg2">
                  <a:lumMod val="50000"/>
                </a:schemeClr>
              </a:solidFill>
            </a:rPr>
            <a:t>Lidhja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 e </a:t>
          </a:r>
          <a:r>
            <a:rPr lang="en-US" sz="1800" b="1" dirty="0" err="1" smtClean="0">
              <a:solidFill>
                <a:schemeClr val="bg2">
                  <a:lumMod val="50000"/>
                </a:schemeClr>
              </a:solidFill>
            </a:rPr>
            <a:t>Marrëveshjes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bg2">
                  <a:lumMod val="50000"/>
                </a:schemeClr>
              </a:solidFill>
            </a:rPr>
            <a:t>Hidrokarbure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bg2">
                  <a:lumMod val="50000"/>
                </a:schemeClr>
              </a:solidFill>
            </a:rPr>
            <a:t>për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bg2">
                  <a:lumMod val="50000"/>
                </a:schemeClr>
              </a:solidFill>
            </a:rPr>
            <a:t>Bllokun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 4</a:t>
          </a:r>
        </a:p>
        <a:p>
          <a:pPr algn="just" rtl="0"/>
          <a:r>
            <a:rPr lang="en-US" sz="1800" b="1" i="1" dirty="0" smtClean="0">
              <a:solidFill>
                <a:schemeClr val="bg2">
                  <a:lumMod val="50000"/>
                </a:schemeClr>
              </a:solidFill>
            </a:rPr>
            <a:t>Maj 2019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:	</a:t>
          </a:r>
          <a:r>
            <a:rPr lang="en-US" sz="1800" b="1" dirty="0" err="1" smtClean="0">
              <a:solidFill>
                <a:schemeClr val="bg2">
                  <a:lumMod val="50000"/>
                </a:schemeClr>
              </a:solidFill>
            </a:rPr>
            <a:t>Amendimi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bg2">
                  <a:lumMod val="50000"/>
                </a:schemeClr>
              </a:solidFill>
            </a:rPr>
            <a:t>i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sq-AL" sz="1800" b="1" dirty="0" smtClean="0">
              <a:solidFill>
                <a:schemeClr val="bg2">
                  <a:lumMod val="50000"/>
                </a:schemeClr>
              </a:solidFill>
            </a:rPr>
            <a:t>Marrëveshjes Hidrokarbure 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p</a:t>
          </a:r>
          <a:r>
            <a:rPr lang="sq-AL" sz="1800" b="1" dirty="0" smtClean="0">
              <a:solidFill>
                <a:schemeClr val="bg2">
                  <a:lumMod val="50000"/>
                </a:schemeClr>
              </a:solidFill>
            </a:rPr>
            <a:t>ë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r</a:t>
          </a:r>
          <a:r>
            <a:rPr lang="sq-AL" sz="1800" b="1" dirty="0" smtClean="0">
              <a:solidFill>
                <a:schemeClr val="bg2">
                  <a:lumMod val="50000"/>
                </a:schemeClr>
              </a:solidFill>
            </a:rPr>
            <a:t> Blloqet 2 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&amp;</a:t>
          </a:r>
          <a:r>
            <a:rPr lang="sq-AL" sz="1800" b="1" dirty="0" smtClean="0">
              <a:solidFill>
                <a:schemeClr val="bg2">
                  <a:lumMod val="50000"/>
                </a:schemeClr>
              </a:solidFill>
            </a:rPr>
            <a:t> 3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 			(</a:t>
          </a:r>
          <a:r>
            <a:rPr lang="en-US" sz="1800" b="1" dirty="0" err="1" smtClean="0">
              <a:solidFill>
                <a:schemeClr val="bg2">
                  <a:lumMod val="50000"/>
                </a:schemeClr>
              </a:solidFill>
            </a:rPr>
            <a:t>nënshkruar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bg2">
                  <a:lumMod val="50000"/>
                </a:schemeClr>
              </a:solidFill>
            </a:rPr>
            <a:t>në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 2009), me </a:t>
          </a:r>
          <a:r>
            <a:rPr lang="en-US" sz="1800" b="1" dirty="0" err="1" smtClean="0">
              <a:solidFill>
                <a:schemeClr val="bg2">
                  <a:lumMod val="50000"/>
                </a:schemeClr>
              </a:solidFill>
            </a:rPr>
            <a:t>kushte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bg2">
                  <a:lumMod val="50000"/>
                </a:schemeClr>
              </a:solidFill>
            </a:rPr>
            <a:t>më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bg2">
                  <a:lumMod val="50000"/>
                </a:schemeClr>
              </a:solidFill>
            </a:rPr>
            <a:t>të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bg2">
                  <a:lumMod val="50000"/>
                </a:schemeClr>
              </a:solidFill>
            </a:rPr>
            <a:t>favorshme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bg2">
                  <a:lumMod val="50000"/>
                </a:schemeClr>
              </a:solidFill>
            </a:rPr>
            <a:t>për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 			</a:t>
          </a:r>
          <a:r>
            <a:rPr lang="en-US" sz="1800" b="1" dirty="0" err="1" smtClean="0">
              <a:solidFill>
                <a:schemeClr val="bg2">
                  <a:lumMod val="50000"/>
                </a:schemeClr>
              </a:solidFill>
            </a:rPr>
            <a:t>Shtetin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 	</a:t>
          </a:r>
          <a:r>
            <a:rPr lang="en-US" sz="1800" b="1" dirty="0" err="1" smtClean="0">
              <a:solidFill>
                <a:schemeClr val="bg2">
                  <a:lumMod val="50000"/>
                </a:schemeClr>
              </a:solidFill>
            </a:rPr>
            <a:t>Shqiptar</a:t>
          </a:r>
          <a:r>
            <a:rPr lang="en-US" sz="1800" b="1" dirty="0" smtClean="0">
              <a:solidFill>
                <a:schemeClr val="bg2">
                  <a:lumMod val="50000"/>
                </a:schemeClr>
              </a:solidFill>
            </a:rPr>
            <a:t>.</a:t>
          </a:r>
        </a:p>
        <a:p>
          <a:pPr algn="just" rtl="0"/>
          <a:endParaRPr lang="en-US" sz="1800" b="1" dirty="0" smtClean="0">
            <a:solidFill>
              <a:schemeClr val="bg2">
                <a:lumMod val="50000"/>
              </a:schemeClr>
            </a:solidFill>
          </a:endParaRPr>
        </a:p>
        <a:p>
          <a:pPr algn="just" rtl="0"/>
          <a:r>
            <a:rPr lang="en-US" sz="1600" b="1" dirty="0" smtClean="0">
              <a:solidFill>
                <a:schemeClr val="bg2">
                  <a:lumMod val="50000"/>
                </a:schemeClr>
              </a:solidFill>
            </a:rPr>
            <a:t>Z</a:t>
          </a:r>
          <a:r>
            <a:rPr lang="sq-AL" sz="1600" b="1" dirty="0" smtClean="0">
              <a:solidFill>
                <a:schemeClr val="bg2">
                  <a:lumMod val="50000"/>
                </a:schemeClr>
              </a:solidFill>
            </a:rPr>
            <a:t>bulimi </a:t>
          </a:r>
          <a:r>
            <a:rPr lang="en-US" sz="1600" b="1" dirty="0" err="1" smtClean="0">
              <a:solidFill>
                <a:schemeClr val="bg2">
                  <a:lumMod val="50000"/>
                </a:schemeClr>
              </a:solidFill>
            </a:rPr>
            <a:t>i</a:t>
          </a:r>
          <a:r>
            <a:rPr lang="sq-AL" sz="1600" b="1" dirty="0" smtClean="0">
              <a:solidFill>
                <a:schemeClr val="bg2">
                  <a:lumMod val="50000"/>
                </a:schemeClr>
              </a:solidFill>
            </a:rPr>
            <a:t> rëndësishëm </a:t>
          </a:r>
          <a:r>
            <a:rPr lang="en-US" sz="1600" b="1" dirty="0" err="1" smtClean="0">
              <a:solidFill>
                <a:schemeClr val="bg2">
                  <a:lumMod val="50000"/>
                </a:schemeClr>
              </a:solidFill>
            </a:rPr>
            <a:t>i</a:t>
          </a:r>
          <a:r>
            <a:rPr lang="sq-AL" sz="1600" b="1" dirty="0" smtClean="0">
              <a:solidFill>
                <a:schemeClr val="bg2">
                  <a:lumMod val="50000"/>
                </a:schemeClr>
              </a:solidFill>
            </a:rPr>
            <a:t> naftës në zonën e Shpiragut </a:t>
          </a:r>
          <a:r>
            <a:rPr lang="en-US" sz="1600" b="1" dirty="0" err="1" smtClean="0">
              <a:solidFill>
                <a:schemeClr val="bg2">
                  <a:lumMod val="50000"/>
                </a:schemeClr>
              </a:solidFill>
            </a:rPr>
            <a:t>është</a:t>
          </a:r>
          <a:r>
            <a:rPr lang="en-US" sz="16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sq-AL" sz="1600" b="1" dirty="0" smtClean="0">
              <a:solidFill>
                <a:schemeClr val="bg2">
                  <a:lumMod val="50000"/>
                </a:schemeClr>
              </a:solidFill>
            </a:rPr>
            <a:t>zbulimi i parë i një fushe të re nafte në 30 vitet e fundit në Shqipëri </a:t>
          </a:r>
          <a:r>
            <a:rPr lang="en-US" sz="16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b="1" dirty="0" err="1" smtClean="0">
              <a:solidFill>
                <a:schemeClr val="bg2">
                  <a:lumMod val="50000"/>
                </a:schemeClr>
              </a:solidFill>
            </a:rPr>
            <a:t>dhe</a:t>
          </a:r>
          <a:r>
            <a:rPr lang="en-US" sz="16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b="1" dirty="0" err="1" smtClean="0">
              <a:solidFill>
                <a:schemeClr val="bg2">
                  <a:lumMod val="50000"/>
                </a:schemeClr>
              </a:solidFill>
            </a:rPr>
            <a:t>nga</a:t>
          </a:r>
          <a:r>
            <a:rPr lang="en-US" sz="16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b="1" dirty="0" err="1" smtClean="0">
              <a:solidFill>
                <a:schemeClr val="bg2">
                  <a:lumMod val="50000"/>
                </a:schemeClr>
              </a:solidFill>
            </a:rPr>
            <a:t>testimet</a:t>
          </a:r>
          <a:r>
            <a:rPr lang="en-US" sz="16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sq-AL" sz="1600" b="1" dirty="0" smtClean="0">
              <a:solidFill>
                <a:schemeClr val="bg2">
                  <a:lumMod val="50000"/>
                </a:schemeClr>
              </a:solidFill>
            </a:rPr>
            <a:t>rezulto</a:t>
          </a:r>
          <a:r>
            <a:rPr lang="en-US" sz="1600" b="1" dirty="0" smtClean="0">
              <a:solidFill>
                <a:schemeClr val="bg2">
                  <a:lumMod val="50000"/>
                </a:schemeClr>
              </a:solidFill>
            </a:rPr>
            <a:t>n</a:t>
          </a:r>
          <a:r>
            <a:rPr lang="sq-AL" sz="1600" b="1" dirty="0" smtClean="0">
              <a:solidFill>
                <a:schemeClr val="bg2">
                  <a:lumMod val="50000"/>
                </a:schemeClr>
              </a:solidFill>
            </a:rPr>
            <a:t> se </a:t>
          </a:r>
          <a:r>
            <a:rPr lang="en-US" sz="1600" b="1" dirty="0" err="1" smtClean="0">
              <a:solidFill>
                <a:schemeClr val="bg2">
                  <a:lumMod val="50000"/>
                </a:schemeClr>
              </a:solidFill>
            </a:rPr>
            <a:t>ka</a:t>
          </a:r>
          <a:r>
            <a:rPr lang="en-US" sz="16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b="1" dirty="0" err="1" smtClean="0">
              <a:solidFill>
                <a:schemeClr val="bg2">
                  <a:lumMod val="50000"/>
                </a:schemeClr>
              </a:solidFill>
            </a:rPr>
            <a:t>potencial</a:t>
          </a:r>
          <a:r>
            <a:rPr lang="sq-AL" sz="1600" b="1" dirty="0" smtClean="0">
              <a:solidFill>
                <a:schemeClr val="bg2">
                  <a:lumMod val="50000"/>
                </a:schemeClr>
              </a:solidFill>
            </a:rPr>
            <a:t> të prodhohet: 220-330 ton/ditë</a:t>
          </a:r>
          <a:r>
            <a:rPr lang="en-US" sz="16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sq-AL" sz="1600" b="1" dirty="0" smtClean="0">
              <a:solidFill>
                <a:schemeClr val="bg2">
                  <a:lumMod val="50000"/>
                </a:schemeClr>
              </a:solidFill>
            </a:rPr>
            <a:t>Naftë bruto</a:t>
          </a:r>
          <a:r>
            <a:rPr lang="en-US" sz="16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1600" b="1" dirty="0" err="1" smtClean="0">
              <a:solidFill>
                <a:schemeClr val="bg2">
                  <a:lumMod val="50000"/>
                </a:schemeClr>
              </a:solidFill>
            </a:rPr>
            <a:t>dhe</a:t>
          </a:r>
          <a:r>
            <a:rPr lang="en-US" sz="16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sq-AL" sz="1600" b="1" dirty="0" smtClean="0">
              <a:solidFill>
                <a:schemeClr val="bg2">
                  <a:lumMod val="50000"/>
                </a:schemeClr>
              </a:solidFill>
            </a:rPr>
            <a:t>8</a:t>
          </a:r>
          <a:r>
            <a:rPr lang="en-US" sz="1600" b="1" dirty="0" smtClean="0">
              <a:solidFill>
                <a:schemeClr val="bg2">
                  <a:lumMod val="50000"/>
                </a:schemeClr>
              </a:solidFill>
            </a:rPr>
            <a:t>,</a:t>
          </a:r>
          <a:r>
            <a:rPr lang="sq-AL" sz="1600" b="1" dirty="0" smtClean="0">
              <a:solidFill>
                <a:schemeClr val="bg2">
                  <a:lumMod val="50000"/>
                </a:schemeClr>
              </a:solidFill>
            </a:rPr>
            <a:t>0000 -100</a:t>
          </a:r>
          <a:r>
            <a:rPr lang="en-US" sz="1600" b="1" dirty="0" smtClean="0">
              <a:solidFill>
                <a:schemeClr val="bg2">
                  <a:lumMod val="50000"/>
                </a:schemeClr>
              </a:solidFill>
            </a:rPr>
            <a:t>,</a:t>
          </a:r>
          <a:r>
            <a:rPr lang="sq-AL" sz="1600" b="1" dirty="0" smtClean="0">
              <a:solidFill>
                <a:schemeClr val="bg2">
                  <a:lumMod val="50000"/>
                </a:schemeClr>
              </a:solidFill>
            </a:rPr>
            <a:t>000 cm</a:t>
          </a:r>
          <a:r>
            <a:rPr lang="en-US" sz="1600" b="1" dirty="0" smtClean="0">
              <a:solidFill>
                <a:schemeClr val="bg2">
                  <a:lumMod val="50000"/>
                </a:schemeClr>
              </a:solidFill>
            </a:rPr>
            <a:t>3</a:t>
          </a:r>
          <a:r>
            <a:rPr lang="sq-AL" sz="1600" b="1" dirty="0" smtClean="0">
              <a:solidFill>
                <a:schemeClr val="bg2">
                  <a:lumMod val="50000"/>
                </a:schemeClr>
              </a:solidFill>
            </a:rPr>
            <a:t>/ditë</a:t>
          </a:r>
          <a:r>
            <a:rPr lang="en-US" sz="16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sq-AL" sz="1600" b="1" dirty="0" smtClean="0">
              <a:solidFill>
                <a:schemeClr val="bg2">
                  <a:lumMod val="50000"/>
                </a:schemeClr>
              </a:solidFill>
            </a:rPr>
            <a:t>Gaz</a:t>
          </a:r>
          <a:r>
            <a:rPr lang="en-US" sz="1600" b="1" dirty="0" smtClean="0">
              <a:solidFill>
                <a:schemeClr val="bg2">
                  <a:lumMod val="50000"/>
                </a:schemeClr>
              </a:solidFill>
            </a:rPr>
            <a:t>.</a:t>
          </a:r>
          <a:endParaRPr lang="en-US" sz="1600" dirty="0">
            <a:solidFill>
              <a:schemeClr val="bg2">
                <a:lumMod val="50000"/>
              </a:schemeClr>
            </a:solidFill>
          </a:endParaRPr>
        </a:p>
      </dgm:t>
    </dgm:pt>
    <dgm:pt modelId="{10D54C1E-8693-4769-9682-DB79D0039FB2}" type="parTrans" cxnId="{6F529635-1BEA-4131-9734-0328A4A211D8}">
      <dgm:prSet/>
      <dgm:spPr/>
      <dgm:t>
        <a:bodyPr/>
        <a:lstStyle/>
        <a:p>
          <a:endParaRPr lang="en-US"/>
        </a:p>
      </dgm:t>
    </dgm:pt>
    <dgm:pt modelId="{36ED948D-D9B5-4C49-9C4A-776C640B41C5}" type="sibTrans" cxnId="{6F529635-1BEA-4131-9734-0328A4A211D8}">
      <dgm:prSet/>
      <dgm:spPr/>
      <dgm:t>
        <a:bodyPr/>
        <a:lstStyle/>
        <a:p>
          <a:endParaRPr lang="en-US"/>
        </a:p>
      </dgm:t>
    </dgm:pt>
    <dgm:pt modelId="{73E3D1C9-3FBA-4CFF-9911-8578ACC18806}">
      <dgm:prSet custT="1"/>
      <dgm:spPr/>
      <dgm:t>
        <a:bodyPr/>
        <a:lstStyle/>
        <a:p>
          <a:pPr algn="just" rtl="0"/>
          <a:r>
            <a:rPr lang="en-US" sz="2000" b="1" i="1" dirty="0" err="1" smtClean="0">
              <a:solidFill>
                <a:schemeClr val="bg2">
                  <a:lumMod val="50000"/>
                </a:schemeClr>
              </a:solidFill>
            </a:rPr>
            <a:t>Dhjetor</a:t>
          </a:r>
          <a:r>
            <a:rPr lang="en-US" sz="2000" b="1" i="1" dirty="0" smtClean="0">
              <a:solidFill>
                <a:schemeClr val="bg2">
                  <a:lumMod val="50000"/>
                </a:schemeClr>
              </a:solidFill>
            </a:rPr>
            <a:t> 2019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:	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Lidhja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 e 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Marrëveshjes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Hidrokarbure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për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Bllokun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 			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Dumrea</a:t>
          </a:r>
          <a:endParaRPr lang="en-US" sz="2000" b="1" dirty="0" smtClean="0">
            <a:solidFill>
              <a:schemeClr val="bg2">
                <a:lumMod val="50000"/>
              </a:schemeClr>
            </a:solidFill>
          </a:endParaRPr>
        </a:p>
        <a:p>
          <a:pPr algn="just" rtl="0"/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		MH 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më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 e 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konsoliduar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dhe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 me 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kushtet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 &amp; 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termat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 			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financiarë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më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të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favorshëm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për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Shtetin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Shqiptar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 			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nëshkruar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deri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më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bg2">
                  <a:lumMod val="50000"/>
                </a:schemeClr>
              </a:solidFill>
            </a:rPr>
            <a:t>tani</a:t>
          </a:r>
          <a:r>
            <a:rPr lang="en-US" sz="2000" b="1" dirty="0" smtClean="0">
              <a:solidFill>
                <a:schemeClr val="bg2">
                  <a:lumMod val="50000"/>
                </a:schemeClr>
              </a:solidFill>
            </a:rPr>
            <a:t>.</a:t>
          </a:r>
          <a:endParaRPr lang="en-US" sz="2000" dirty="0">
            <a:solidFill>
              <a:schemeClr val="bg2">
                <a:lumMod val="50000"/>
              </a:schemeClr>
            </a:solidFill>
          </a:endParaRPr>
        </a:p>
      </dgm:t>
    </dgm:pt>
    <dgm:pt modelId="{583CAB66-89F2-4944-88D3-B927241B5105}" type="parTrans" cxnId="{5E352D49-D0B1-40C9-87A0-BC5238A3892F}">
      <dgm:prSet/>
      <dgm:spPr/>
      <dgm:t>
        <a:bodyPr/>
        <a:lstStyle/>
        <a:p>
          <a:endParaRPr lang="en-US"/>
        </a:p>
      </dgm:t>
    </dgm:pt>
    <dgm:pt modelId="{AD2B8AA4-F739-473F-B6E0-AF302235C5D3}" type="sibTrans" cxnId="{5E352D49-D0B1-40C9-87A0-BC5238A3892F}">
      <dgm:prSet/>
      <dgm:spPr/>
      <dgm:t>
        <a:bodyPr/>
        <a:lstStyle/>
        <a:p>
          <a:endParaRPr lang="en-US"/>
        </a:p>
      </dgm:t>
    </dgm:pt>
    <dgm:pt modelId="{018C3922-6D20-4B90-B2B8-D18831F41604}" type="pres">
      <dgm:prSet presAssocID="{AA52E0B0-BDF0-41BE-B0F7-19BF892B1E8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C030EF-58C3-4615-B288-EEEBA8ED8E44}" type="pres">
      <dgm:prSet presAssocID="{4875436D-6360-4629-937E-B397768BEA52}" presName="composite" presStyleCnt="0"/>
      <dgm:spPr/>
    </dgm:pt>
    <dgm:pt modelId="{5F1096D3-A2C6-4AAD-8DC2-DCDCDD336CBA}" type="pres">
      <dgm:prSet presAssocID="{4875436D-6360-4629-937E-B397768BEA52}" presName="imgShp" presStyleLbl="fgImgPlace1" presStyleIdx="0" presStyleCnt="2" custLinFactNeighborX="-22564" custLinFactNeighborY="797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A4F6664-51CE-473E-854F-2C1A8054FEFB}" type="pres">
      <dgm:prSet presAssocID="{4875436D-6360-4629-937E-B397768BEA52}" presName="txShp" presStyleLbl="node1" presStyleIdx="0" presStyleCnt="2" custScaleX="133989" custScaleY="133209" custLinFactNeighborX="13656" custLinFactNeighborY="10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FA2E9-9C7F-48B9-9632-297C9AC685F4}" type="pres">
      <dgm:prSet presAssocID="{36ED948D-D9B5-4C49-9C4A-776C640B41C5}" presName="spacing" presStyleCnt="0"/>
      <dgm:spPr/>
    </dgm:pt>
    <dgm:pt modelId="{8A365A25-078E-4A65-85C5-2F752CD62257}" type="pres">
      <dgm:prSet presAssocID="{73E3D1C9-3FBA-4CFF-9911-8578ACC18806}" presName="composite" presStyleCnt="0"/>
      <dgm:spPr/>
    </dgm:pt>
    <dgm:pt modelId="{11768929-1CF7-42A0-9092-521A4E0CC5F8}" type="pres">
      <dgm:prSet presAssocID="{73E3D1C9-3FBA-4CFF-9911-8578ACC18806}" presName="imgShp" presStyleLbl="fgImgPlace1" presStyleIdx="1" presStyleCnt="2" custLinFactNeighborX="-27081" custLinFactNeighborY="-1143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9380FB0-5CF3-4F84-808F-D7E004E44BB3}" type="pres">
      <dgm:prSet presAssocID="{73E3D1C9-3FBA-4CFF-9911-8578ACC18806}" presName="txShp" presStyleLbl="node1" presStyleIdx="1" presStyleCnt="2" custScaleX="131237" custScaleY="88850" custLinFactNeighborX="9647" custLinFactNeighborY="-10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B349C5-3BFA-42B3-B4EC-37D1DDC8BE7F}" type="presOf" srcId="{4875436D-6360-4629-937E-B397768BEA52}" destId="{CA4F6664-51CE-473E-854F-2C1A8054FEFB}" srcOrd="0" destOrd="0" presId="urn:microsoft.com/office/officeart/2005/8/layout/vList3"/>
    <dgm:cxn modelId="{931C36F9-0953-4B93-8ED1-47A0A0CFAAD0}" type="presOf" srcId="{AA52E0B0-BDF0-41BE-B0F7-19BF892B1E8C}" destId="{018C3922-6D20-4B90-B2B8-D18831F41604}" srcOrd="0" destOrd="0" presId="urn:microsoft.com/office/officeart/2005/8/layout/vList3"/>
    <dgm:cxn modelId="{6F529635-1BEA-4131-9734-0328A4A211D8}" srcId="{AA52E0B0-BDF0-41BE-B0F7-19BF892B1E8C}" destId="{4875436D-6360-4629-937E-B397768BEA52}" srcOrd="0" destOrd="0" parTransId="{10D54C1E-8693-4769-9682-DB79D0039FB2}" sibTransId="{36ED948D-D9B5-4C49-9C4A-776C640B41C5}"/>
    <dgm:cxn modelId="{9F21D8D9-AF5F-47E5-A4CE-7FAE7034B611}" type="presOf" srcId="{73E3D1C9-3FBA-4CFF-9911-8578ACC18806}" destId="{F9380FB0-5CF3-4F84-808F-D7E004E44BB3}" srcOrd="0" destOrd="0" presId="urn:microsoft.com/office/officeart/2005/8/layout/vList3"/>
    <dgm:cxn modelId="{5E352D49-D0B1-40C9-87A0-BC5238A3892F}" srcId="{AA52E0B0-BDF0-41BE-B0F7-19BF892B1E8C}" destId="{73E3D1C9-3FBA-4CFF-9911-8578ACC18806}" srcOrd="1" destOrd="0" parTransId="{583CAB66-89F2-4944-88D3-B927241B5105}" sibTransId="{AD2B8AA4-F739-473F-B6E0-AF302235C5D3}"/>
    <dgm:cxn modelId="{AF5F3E29-CBF1-43D6-B541-D6EEA885B35E}" type="presParOf" srcId="{018C3922-6D20-4B90-B2B8-D18831F41604}" destId="{A2C030EF-58C3-4615-B288-EEEBA8ED8E44}" srcOrd="0" destOrd="0" presId="urn:microsoft.com/office/officeart/2005/8/layout/vList3"/>
    <dgm:cxn modelId="{BF2D526D-897F-4644-8FCD-55A35F5813D2}" type="presParOf" srcId="{A2C030EF-58C3-4615-B288-EEEBA8ED8E44}" destId="{5F1096D3-A2C6-4AAD-8DC2-DCDCDD336CBA}" srcOrd="0" destOrd="0" presId="urn:microsoft.com/office/officeart/2005/8/layout/vList3"/>
    <dgm:cxn modelId="{AB420BBF-4022-48C9-A8B8-AA7E207056EA}" type="presParOf" srcId="{A2C030EF-58C3-4615-B288-EEEBA8ED8E44}" destId="{CA4F6664-51CE-473E-854F-2C1A8054FEFB}" srcOrd="1" destOrd="0" presId="urn:microsoft.com/office/officeart/2005/8/layout/vList3"/>
    <dgm:cxn modelId="{26F09F9B-1B31-4F18-9287-EB5603FBF5A3}" type="presParOf" srcId="{018C3922-6D20-4B90-B2B8-D18831F41604}" destId="{99DFA2E9-9C7F-48B9-9632-297C9AC685F4}" srcOrd="1" destOrd="0" presId="urn:microsoft.com/office/officeart/2005/8/layout/vList3"/>
    <dgm:cxn modelId="{07153C5A-8597-4034-A556-14CD242C8AC3}" type="presParOf" srcId="{018C3922-6D20-4B90-B2B8-D18831F41604}" destId="{8A365A25-078E-4A65-85C5-2F752CD62257}" srcOrd="2" destOrd="0" presId="urn:microsoft.com/office/officeart/2005/8/layout/vList3"/>
    <dgm:cxn modelId="{4E756FA4-EDA2-41AB-A00D-EC3710625860}" type="presParOf" srcId="{8A365A25-078E-4A65-85C5-2F752CD62257}" destId="{11768929-1CF7-42A0-9092-521A4E0CC5F8}" srcOrd="0" destOrd="0" presId="urn:microsoft.com/office/officeart/2005/8/layout/vList3"/>
    <dgm:cxn modelId="{AF362444-4784-4302-8AD6-3F89C5ADE9E4}" type="presParOf" srcId="{8A365A25-078E-4A65-85C5-2F752CD62257}" destId="{F9380FB0-5CF3-4F84-808F-D7E004E44BB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F1AD806-3190-467F-AB07-F4A50ACE4D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9F2757-D18A-44CC-9C23-52174D596A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BD3C8-804A-49A8-8454-56B2E051C228}" type="datetimeFigureOut">
              <a:rPr lang="sq-AL" smtClean="0"/>
              <a:t>24.12.2020</a:t>
            </a:fld>
            <a:endParaRPr lang="sq-A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340118-B757-49E7-B8FB-B021808D7B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1848AA-B525-40A6-9C8D-D277FDC563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2C71E-2202-47C2-9835-3E58D3F80650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130478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1DE1F-A537-4A99-9CEF-B69F157A1FC6}" type="datetimeFigureOut">
              <a:rPr lang="sq-AL" smtClean="0"/>
              <a:t>24.12.2020</a:t>
            </a:fld>
            <a:endParaRPr lang="sq-A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q-A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2A39-76EA-4D1C-BBF4-CA8A6B66DDFF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2074139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effectLst/>
              </a:rPr>
              <a:t>*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të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përcaktuar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në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nenin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5 (4.2)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të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Vendimit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të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Këshillit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të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Ministrave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Nr</a:t>
            </a:r>
            <a:r>
              <a:rPr lang="en-GB" dirty="0" smtClean="0">
                <a:solidFill>
                  <a:schemeClr val="tx1"/>
                </a:solidFill>
                <a:effectLst/>
              </a:rPr>
              <a:t>. 244,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datë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30.03.2016 “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Për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miratimin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e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kushteve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për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vendosjen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e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detyrimit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të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shërbimit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publik</a:t>
            </a:r>
            <a:r>
              <a:rPr lang="en-GB" dirty="0" smtClean="0">
                <a:solidFill>
                  <a:schemeClr val="tx1"/>
                </a:solidFill>
                <a:effectLst/>
              </a:rPr>
              <a:t>,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që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do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të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zbatohen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ndaj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të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licencuarve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në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sektorin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e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energjisë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elektrike</a:t>
            </a:r>
            <a:r>
              <a:rPr lang="en-GB" dirty="0" smtClean="0">
                <a:solidFill>
                  <a:schemeClr val="tx1"/>
                </a:solidFill>
                <a:effectLst/>
              </a:rPr>
              <a:t>,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të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cilët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ushtrojnë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aktivitetin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e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prodhimit</a:t>
            </a:r>
            <a:r>
              <a:rPr lang="en-GB" dirty="0" smtClean="0">
                <a:solidFill>
                  <a:schemeClr val="tx1"/>
                </a:solidFill>
                <a:effectLst/>
              </a:rPr>
              <a:t>,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transmetimit</a:t>
            </a:r>
            <a:r>
              <a:rPr lang="en-GB" dirty="0" smtClean="0">
                <a:solidFill>
                  <a:schemeClr val="tx1"/>
                </a:solidFill>
                <a:effectLst/>
              </a:rPr>
              <a:t>,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shpërndarjes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dhe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furnizimit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me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energji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elektrike</a:t>
            </a:r>
            <a:r>
              <a:rPr lang="en-GB" dirty="0" smtClean="0">
                <a:solidFill>
                  <a:schemeClr val="tx1"/>
                </a:solidFill>
                <a:effectLst/>
              </a:rPr>
              <a:t>”,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të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ndryshuar</a:t>
            </a:r>
            <a:r>
              <a:rPr lang="en-GB" dirty="0" smtClean="0">
                <a:solidFill>
                  <a:schemeClr val="tx1"/>
                </a:solidFill>
                <a:effectLst/>
              </a:rPr>
              <a:t>.,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ku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përcaktohet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se: “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për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qëllime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të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interesit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r>
              <a:rPr lang="en-GB" dirty="0" err="1" smtClean="0">
                <a:solidFill>
                  <a:schemeClr val="tx1"/>
                </a:solidFill>
                <a:effectLst/>
              </a:rPr>
              <a:t>publik</a:t>
            </a:r>
            <a:r>
              <a:rPr lang="en-GB" dirty="0" smtClean="0">
                <a:solidFill>
                  <a:schemeClr val="tx1"/>
                </a:solidFill>
                <a:effectLst/>
              </a:rPr>
              <a:t>,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Furnizuesi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i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Shërbimit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Universal,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në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kuadër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të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shërbimit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publik</a:t>
            </a:r>
            <a:r>
              <a:rPr lang="en-GB" dirty="0" smtClean="0">
                <a:solidFill>
                  <a:schemeClr val="tx1"/>
                </a:solidFill>
                <a:effectLst/>
              </a:rPr>
              <a:t>,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siguron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pa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ndërpjerje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r>
              <a:rPr lang="en-GB" dirty="0" err="1" smtClean="0">
                <a:solidFill>
                  <a:schemeClr val="tx1"/>
                </a:solidFill>
                <a:effectLst/>
              </a:rPr>
              <a:t>furnizimin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e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klientëve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si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më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poshtë</a:t>
            </a:r>
            <a:r>
              <a:rPr lang="en-GB" dirty="0" smtClean="0">
                <a:solidFill>
                  <a:schemeClr val="tx1"/>
                </a:solidFill>
                <a:effectLst/>
              </a:rPr>
              <a:t>.</a:t>
            </a:r>
            <a:endParaRPr lang="en-US" dirty="0" smtClean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A39-76EA-4D1C-BBF4-CA8A6B66DDFF}" type="slidenum">
              <a:rPr lang="sq-AL" smtClean="0"/>
              <a:t>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85550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A39-76EA-4D1C-BBF4-CA8A6B66DDFF}" type="slidenum">
              <a:rPr lang="sq-AL" smtClean="0"/>
              <a:t>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6180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A39-76EA-4D1C-BBF4-CA8A6B66DDFF}" type="slidenum">
              <a:rPr lang="sq-AL" smtClean="0"/>
              <a:t>10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66099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A39-76EA-4D1C-BBF4-CA8A6B66DDFF}" type="slidenum">
              <a:rPr lang="sq-AL" smtClean="0"/>
              <a:t>11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007334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F91A3-4C2A-4319-A722-841D3D0068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2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A39-76EA-4D1C-BBF4-CA8A6B66DDFF}" type="slidenum">
              <a:rPr lang="sq-AL" smtClean="0"/>
              <a:pPr/>
              <a:t>24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07834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A39-76EA-4D1C-BBF4-CA8A6B66DDFF}" type="slidenum">
              <a:rPr lang="sq-AL" smtClean="0"/>
              <a:t>25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85189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7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3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4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6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72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10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62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1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30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8B6EBEA-2AF7-4E48-9FC3-9F5EA648FC3B}"/>
              </a:ext>
            </a:extLst>
          </p:cNvPr>
          <p:cNvSpPr/>
          <p:nvPr userDrawn="1"/>
        </p:nvSpPr>
        <p:spPr>
          <a:xfrm>
            <a:off x="0" y="3679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6C2B43">
                  <a:alpha val="5000"/>
                </a:srgbClr>
              </a:gs>
              <a:gs pos="96000">
                <a:schemeClr val="bg1">
                  <a:alpha val="4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-6"/>
            <a:ext cx="12192002" cy="6870707"/>
            <a:chOff x="-1" y="-6"/>
            <a:chExt cx="12192002" cy="6870707"/>
          </a:xfrm>
        </p:grpSpPr>
        <p:sp>
          <p:nvSpPr>
            <p:cNvPr id="13" name="Parallelogram 12"/>
            <p:cNvSpPr/>
            <p:nvPr userDrawn="1"/>
          </p:nvSpPr>
          <p:spPr>
            <a:xfrm flipV="1">
              <a:off x="1704976" y="6284912"/>
              <a:ext cx="9928222" cy="576263"/>
            </a:xfrm>
            <a:prstGeom prst="parallelogram">
              <a:avLst>
                <a:gd name="adj" fmla="val 61364"/>
              </a:avLst>
            </a:prstGeom>
            <a:solidFill>
              <a:srgbClr val="6C2B43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9"/>
            <p:cNvSpPr/>
            <p:nvPr userDrawn="1"/>
          </p:nvSpPr>
          <p:spPr>
            <a:xfrm>
              <a:off x="558801" y="0"/>
              <a:ext cx="11633200" cy="1019175"/>
            </a:xfrm>
            <a:custGeom>
              <a:avLst/>
              <a:gdLst>
                <a:gd name="connsiteX0" fmla="*/ 0 w 11633200"/>
                <a:gd name="connsiteY0" fmla="*/ 0 h 3776133"/>
                <a:gd name="connsiteX1" fmla="*/ 11633200 w 11633200"/>
                <a:gd name="connsiteY1" fmla="*/ 0 h 3776133"/>
                <a:gd name="connsiteX2" fmla="*/ 11633200 w 11633200"/>
                <a:gd name="connsiteY2" fmla="*/ 3776133 h 3776133"/>
                <a:gd name="connsiteX3" fmla="*/ 0 w 11633200"/>
                <a:gd name="connsiteY3" fmla="*/ 3776133 h 3776133"/>
                <a:gd name="connsiteX4" fmla="*/ 0 w 11633200"/>
                <a:gd name="connsiteY4" fmla="*/ 0 h 3776133"/>
                <a:gd name="connsiteX0" fmla="*/ 0 w 11633200"/>
                <a:gd name="connsiteY0" fmla="*/ 0 h 3785658"/>
                <a:gd name="connsiteX1" fmla="*/ 11633200 w 11633200"/>
                <a:gd name="connsiteY1" fmla="*/ 0 h 3785658"/>
                <a:gd name="connsiteX2" fmla="*/ 11633200 w 11633200"/>
                <a:gd name="connsiteY2" fmla="*/ 3776133 h 3785658"/>
                <a:gd name="connsiteX3" fmla="*/ 4419600 w 11633200"/>
                <a:gd name="connsiteY3" fmla="*/ 3785658 h 3785658"/>
                <a:gd name="connsiteX4" fmla="*/ 0 w 11633200"/>
                <a:gd name="connsiteY4" fmla="*/ 0 h 3785658"/>
                <a:gd name="connsiteX0" fmla="*/ 0 w 11633200"/>
                <a:gd name="connsiteY0" fmla="*/ 0 h 3785658"/>
                <a:gd name="connsiteX1" fmla="*/ 11633200 w 11633200"/>
                <a:gd name="connsiteY1" fmla="*/ 0 h 3785658"/>
                <a:gd name="connsiteX2" fmla="*/ 11633200 w 11633200"/>
                <a:gd name="connsiteY2" fmla="*/ 3776133 h 3785658"/>
                <a:gd name="connsiteX3" fmla="*/ 1219200 w 11633200"/>
                <a:gd name="connsiteY3" fmla="*/ 3785658 h 3785658"/>
                <a:gd name="connsiteX4" fmla="*/ 0 w 11633200"/>
                <a:gd name="connsiteY4" fmla="*/ 0 h 378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3200" h="3785658">
                  <a:moveTo>
                    <a:pt x="0" y="0"/>
                  </a:moveTo>
                  <a:lnTo>
                    <a:pt x="11633200" y="0"/>
                  </a:lnTo>
                  <a:lnTo>
                    <a:pt x="11633200" y="3776133"/>
                  </a:lnTo>
                  <a:lnTo>
                    <a:pt x="1219200" y="3785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2B43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" name="Parallelogram 7"/>
            <p:cNvSpPr/>
            <p:nvPr userDrawn="1"/>
          </p:nvSpPr>
          <p:spPr>
            <a:xfrm flipV="1">
              <a:off x="558800" y="-2"/>
              <a:ext cx="2565400" cy="1019175"/>
            </a:xfrm>
            <a:prstGeom prst="parallelogram">
              <a:avLst>
                <a:gd name="adj" fmla="val 118076"/>
              </a:avLst>
            </a:prstGeom>
            <a:solidFill>
              <a:srgbClr val="6C2B43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Parallelogram 11"/>
            <p:cNvSpPr/>
            <p:nvPr userDrawn="1"/>
          </p:nvSpPr>
          <p:spPr>
            <a:xfrm flipV="1">
              <a:off x="-1" y="-6"/>
              <a:ext cx="1200152" cy="542929"/>
            </a:xfrm>
            <a:prstGeom prst="parallelogram">
              <a:avLst>
                <a:gd name="adj" fmla="val 118076"/>
              </a:avLst>
            </a:prstGeom>
            <a:solidFill>
              <a:srgbClr val="6C2B43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 flipV="1">
              <a:off x="11328397" y="6284913"/>
              <a:ext cx="584198" cy="576263"/>
            </a:xfrm>
            <a:prstGeom prst="parallelogram">
              <a:avLst>
                <a:gd name="adj" fmla="val 61364"/>
              </a:avLst>
            </a:prstGeom>
            <a:solidFill>
              <a:srgbClr val="6C2B43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158952" y="6284913"/>
              <a:ext cx="933241" cy="576263"/>
              <a:chOff x="158952" y="6284913"/>
              <a:chExt cx="933241" cy="576263"/>
            </a:xfrm>
          </p:grpSpPr>
          <p:sp>
            <p:nvSpPr>
              <p:cNvPr id="16" name="Parallelogram 15"/>
              <p:cNvSpPr/>
              <p:nvPr userDrawn="1"/>
            </p:nvSpPr>
            <p:spPr>
              <a:xfrm flipV="1">
                <a:off x="158952" y="6284913"/>
                <a:ext cx="584198" cy="576263"/>
              </a:xfrm>
              <a:prstGeom prst="parallelogram">
                <a:avLst>
                  <a:gd name="adj" fmla="val 61364"/>
                </a:avLst>
              </a:prstGeom>
              <a:solidFill>
                <a:srgbClr val="6C2B43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Parallelogram 16"/>
              <p:cNvSpPr/>
              <p:nvPr userDrawn="1"/>
            </p:nvSpPr>
            <p:spPr>
              <a:xfrm flipV="1">
                <a:off x="507995" y="6284913"/>
                <a:ext cx="584198" cy="576263"/>
              </a:xfrm>
              <a:prstGeom prst="parallelogram">
                <a:avLst>
                  <a:gd name="adj" fmla="val 61364"/>
                </a:avLst>
              </a:prstGeom>
              <a:solidFill>
                <a:srgbClr val="6C2B43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 userDrawn="1"/>
          </p:nvGrpSpPr>
          <p:grpSpPr>
            <a:xfrm>
              <a:off x="911433" y="6294438"/>
              <a:ext cx="933241" cy="576263"/>
              <a:chOff x="158952" y="6284913"/>
              <a:chExt cx="933241" cy="576263"/>
            </a:xfrm>
          </p:grpSpPr>
          <p:sp>
            <p:nvSpPr>
              <p:cNvPr id="20" name="Parallelogram 19"/>
              <p:cNvSpPr/>
              <p:nvPr userDrawn="1"/>
            </p:nvSpPr>
            <p:spPr>
              <a:xfrm flipV="1">
                <a:off x="158952" y="6284913"/>
                <a:ext cx="584198" cy="576263"/>
              </a:xfrm>
              <a:prstGeom prst="parallelogram">
                <a:avLst>
                  <a:gd name="adj" fmla="val 61364"/>
                </a:avLst>
              </a:prstGeom>
              <a:solidFill>
                <a:srgbClr val="6C2B43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Parallelogram 20"/>
              <p:cNvSpPr/>
              <p:nvPr userDrawn="1"/>
            </p:nvSpPr>
            <p:spPr>
              <a:xfrm flipV="1">
                <a:off x="507995" y="6284913"/>
                <a:ext cx="584198" cy="576263"/>
              </a:xfrm>
              <a:prstGeom prst="parallelogram">
                <a:avLst>
                  <a:gd name="adj" fmla="val 61364"/>
                </a:avLst>
              </a:prstGeom>
              <a:solidFill>
                <a:srgbClr val="6C2B43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0B4F8F6-34C7-412F-8322-27AC066D7F8C}"/>
              </a:ext>
            </a:extLst>
          </p:cNvPr>
          <p:cNvSpPr/>
          <p:nvPr userDrawn="1"/>
        </p:nvSpPr>
        <p:spPr>
          <a:xfrm rot="5400000">
            <a:off x="-2003107" y="3478658"/>
            <a:ext cx="4301480" cy="295266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03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&amp; presentation photo 2" preserve="1">
  <p:cSld name="Title slide &amp; presentation photo 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 rot="10800000" flipH="1">
            <a:off x="6436067" y="3549733"/>
            <a:ext cx="5768659" cy="3314695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/>
          <p:nvPr/>
        </p:nvSpPr>
        <p:spPr>
          <a:xfrm rot="10800000">
            <a:off x="6988831" y="5037605"/>
            <a:ext cx="5215895" cy="1826823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5"/>
          <p:cNvSpPr/>
          <p:nvPr/>
        </p:nvSpPr>
        <p:spPr>
          <a:xfrm rot="10800000">
            <a:off x="6988831" y="5454367"/>
            <a:ext cx="5215895" cy="141006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5"/>
          <p:cNvSpPr/>
          <p:nvPr/>
        </p:nvSpPr>
        <p:spPr>
          <a:xfrm rot="-5400000">
            <a:off x="2660562" y="-2679743"/>
            <a:ext cx="6870865" cy="12217488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5"/>
          <p:cNvSpPr/>
          <p:nvPr/>
        </p:nvSpPr>
        <p:spPr>
          <a:xfrm rot="-5400000">
            <a:off x="-1733112" y="1713931"/>
            <a:ext cx="5764343" cy="2323619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47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5"/>
          <p:cNvSpPr/>
          <p:nvPr userDrawn="1"/>
        </p:nvSpPr>
        <p:spPr>
          <a:xfrm rot="-5400000" flipH="1">
            <a:off x="-677395" y="658215"/>
            <a:ext cx="3653881" cy="2324589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 userDrawn="1"/>
        </p:nvSpPr>
        <p:spPr>
          <a:xfrm rot="-5400000" flipH="1">
            <a:off x="-286101" y="266919"/>
            <a:ext cx="2838847" cy="2292144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4" name="Google Shape;44;p5"/>
          <p:cNvSpPr/>
          <p:nvPr/>
        </p:nvSpPr>
        <p:spPr>
          <a:xfrm>
            <a:off x="3339247" y="940652"/>
            <a:ext cx="38277" cy="64787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6096000" y="631533"/>
            <a:ext cx="4975200" cy="25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8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8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8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8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8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8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8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8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11655603" y="6333200"/>
            <a:ext cx="5364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67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1067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1067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1067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1067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1067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1067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1067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1067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47" name="Google Shape;47;p5"/>
          <p:cNvSpPr txBox="1">
            <a:spLocks noGrp="1"/>
          </p:cNvSpPr>
          <p:nvPr>
            <p:ph type="ctrTitle" idx="2"/>
          </p:nvPr>
        </p:nvSpPr>
        <p:spPr>
          <a:xfrm>
            <a:off x="6096000" y="3156133"/>
            <a:ext cx="5768800" cy="22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Cabin"/>
              <a:buNone/>
              <a:defRPr sz="1867" b="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600">
                <a:solidFill>
                  <a:srgbClr val="3142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600">
                <a:solidFill>
                  <a:srgbClr val="3142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600">
                <a:solidFill>
                  <a:srgbClr val="3142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600">
                <a:solidFill>
                  <a:srgbClr val="3142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600">
                <a:solidFill>
                  <a:srgbClr val="3142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600">
                <a:solidFill>
                  <a:srgbClr val="3142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600">
                <a:solidFill>
                  <a:srgbClr val="3142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1200"/>
              <a:buNone/>
              <a:defRPr sz="16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86005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9AD4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21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 1 1" preserve="1">
  <p:cSld name="Big title slide 1 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2829600" y="2803400"/>
            <a:ext cx="6532800" cy="12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6436067" y="3549733"/>
            <a:ext cx="5768659" cy="3314695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EDEDEB">
              <a:alpha val="1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0"/>
          <p:cNvSpPr/>
          <p:nvPr/>
        </p:nvSpPr>
        <p:spPr>
          <a:xfrm rot="10800000">
            <a:off x="6988831" y="5037605"/>
            <a:ext cx="5215895" cy="1826823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31425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0"/>
          <p:cNvSpPr/>
          <p:nvPr/>
        </p:nvSpPr>
        <p:spPr>
          <a:xfrm rot="10800000">
            <a:off x="6988831" y="5454367"/>
            <a:ext cx="5215895" cy="1410061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3E51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0"/>
          <p:cNvSpPr/>
          <p:nvPr/>
        </p:nvSpPr>
        <p:spPr>
          <a:xfrm rot="-5400000">
            <a:off x="-1733112" y="1713931"/>
            <a:ext cx="5764343" cy="2323619"/>
          </a:xfrm>
          <a:custGeom>
            <a:avLst/>
            <a:gdLst/>
            <a:ahLst/>
            <a:cxnLst/>
            <a:rect l="l" t="t" r="r" b="b"/>
            <a:pathLst>
              <a:path w="99597" h="68476" extrusionOk="0">
                <a:moveTo>
                  <a:pt x="99596" y="0"/>
                </a:moveTo>
                <a:lnTo>
                  <a:pt x="0" y="21"/>
                </a:lnTo>
                <a:lnTo>
                  <a:pt x="99596" y="68476"/>
                </a:lnTo>
                <a:lnTo>
                  <a:pt x="99596" y="0"/>
                </a:lnTo>
                <a:close/>
              </a:path>
            </a:pathLst>
          </a:custGeom>
          <a:solidFill>
            <a:srgbClr val="FCCC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0"/>
          <p:cNvSpPr/>
          <p:nvPr/>
        </p:nvSpPr>
        <p:spPr>
          <a:xfrm rot="-5400000" flipH="1">
            <a:off x="-677395" y="658215"/>
            <a:ext cx="3653881" cy="2324589"/>
          </a:xfrm>
          <a:custGeom>
            <a:avLst/>
            <a:gdLst/>
            <a:ahLst/>
            <a:cxnLst/>
            <a:rect l="l" t="t" r="r" b="b"/>
            <a:pathLst>
              <a:path w="99597" h="36908" extrusionOk="0">
                <a:moveTo>
                  <a:pt x="0" y="0"/>
                </a:moveTo>
                <a:lnTo>
                  <a:pt x="0" y="36907"/>
                </a:lnTo>
                <a:lnTo>
                  <a:pt x="99596" y="11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10"/>
          <p:cNvSpPr/>
          <p:nvPr/>
        </p:nvSpPr>
        <p:spPr>
          <a:xfrm rot="-5400000" flipH="1">
            <a:off x="-286101" y="266919"/>
            <a:ext cx="2838847" cy="2292144"/>
          </a:xfrm>
          <a:custGeom>
            <a:avLst/>
            <a:gdLst/>
            <a:ahLst/>
            <a:cxnLst/>
            <a:rect l="l" t="t" r="r" b="b"/>
            <a:pathLst>
              <a:path w="99597" h="28488" extrusionOk="0">
                <a:moveTo>
                  <a:pt x="0" y="1"/>
                </a:moveTo>
                <a:lnTo>
                  <a:pt x="0" y="28488"/>
                </a:lnTo>
                <a:lnTo>
                  <a:pt x="9959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0"/>
          <p:cNvSpPr txBox="1">
            <a:spLocks noGrp="1"/>
          </p:cNvSpPr>
          <p:nvPr>
            <p:ph type="sldNum" idx="12"/>
          </p:nvPr>
        </p:nvSpPr>
        <p:spPr>
          <a:xfrm>
            <a:off x="11655603" y="6333200"/>
            <a:ext cx="5364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67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1067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1067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1067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1067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1067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1067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1067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1067">
                <a:solidFill>
                  <a:srgbClr val="F3F3F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733702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47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/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/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98D605-EACF-4044-933A-5D473138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9075-20EF-442A-878C-00779B5BB718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99F50-A3AB-4707-BDCE-EF6B6763A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B56A59-342E-4B73-B36D-B78FDED3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69B21-26F2-4B87-B51B-93E848DD4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78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42E536-6EBD-482A-BAFD-5242D3B4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A189-087D-493D-BBEF-483123404711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AC9DA1-295A-4969-BD4C-A9A17AF5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BD08C1-622A-4EDE-A40C-4F2C1DAB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90B37-D657-45E3-83D8-0696367E2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42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/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08B99C-B5D6-4DFF-87E8-94CCF9826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027AB-676F-4505-BB2F-4DF90E322F7E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910AD6-60C8-4224-9C15-131540A5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5083D7-BD34-44BB-8350-E7369374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7F84-1F83-4686-B573-9D1B08549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67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4330F70-7B80-4058-89A1-438D4118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BC3B5-0C7A-4E1C-99FC-F1340434F75E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2B5EF52-9B8E-440A-A001-B66D8A1E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EF6BCB0-DCD4-49EB-81BB-ECFB69A8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D7123-77E8-4AF3-B19C-8B8C8012D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72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768D260-4C1F-4E78-9A74-A00ACE0F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A35AC-ACFC-4BE6-8F31-1E44BDDE0FA7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3A25E12-EB8C-4DB7-85D7-613C9DF0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E3C2FD4-5D1D-41E9-B5B3-AEFCE740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ED2C-2FE0-47ED-97A1-7BEBC08B4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4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C9D01162-BB96-402A-B6E4-D31E293BF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E64DF-734D-4237-95F8-0114688E6915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73DB312-5178-425B-950D-70F5B7E38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EF54704-D1DE-49A7-8D82-95B07227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85DB8-32BC-4880-910B-00771CF61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A0D0E62-1ABD-46F1-963B-70F13AEE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47478-8161-4BE9-9CC7-0CD2A4F5B356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FC4A197-EB0B-408D-8F9C-FC8FE536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79C090A-4504-44C2-905B-49E3C7F7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ACC0-C968-492F-A545-480F99F51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61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7F27B81-94B4-41C9-B352-D915C222B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8BD5D-0EF5-4317-BCC7-3A3A7C1C6EF5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364D32D-708A-4B1E-BEA1-4BAEE5FD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A2AB023-A55F-48C6-AB61-3370E1B2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8F8CA-D524-45C1-BD1B-D216D1AB9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6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50B002-0330-4B5A-BD84-9D8A3CC9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99213" y="5883275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5A69D-FB50-4286-AEC9-74FBFF9FA67D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C1AFE5-CB8F-4B05-AAD2-297D65208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3" y="5883275"/>
            <a:ext cx="5105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FE63E8-59D5-45A8-8C50-BE414B26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2613" y="5883275"/>
            <a:ext cx="3222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5FD91-A554-48A5-B2B6-1472C5E5A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81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BCDCB45-D609-488D-9E46-342595672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4354A-DEDC-4167-A1E7-4CAE6C256169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A0E7A96-71D0-4A42-8A7F-D54AF5D7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C8C2939-7991-4263-954C-F509C1CF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090FE-6C86-449F-9769-2408D2F61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27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/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3F603F-F586-47E9-A7C7-480A8E512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C78E6-6EA8-4B73-841C-3970735CE359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6B782F-47EB-47BE-A841-526E44147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D1F100-17CA-4EA6-B66F-E0E6E0B4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ABDA8-74EC-499E-99A2-FCBA9BEDC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40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6F3521-4532-42D6-BEC4-FBBF4D8BB206}"/>
              </a:ext>
            </a:extLst>
          </p:cNvPr>
          <p:cNvSpPr txBox="1"/>
          <p:nvPr/>
        </p:nvSpPr>
        <p:spPr>
          <a:xfrm>
            <a:off x="836613" y="787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1A498E-F38B-427D-BDE8-8C39E6CEB2CB}"/>
              </a:ext>
            </a:extLst>
          </p:cNvPr>
          <p:cNvSpPr txBox="1"/>
          <p:nvPr/>
        </p:nvSpPr>
        <p:spPr>
          <a:xfrm>
            <a:off x="10437813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/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2CBF5F2-180A-4694-B0A2-7BA5E36955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B15FF-6CBE-44A4-965B-51528141B63B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8E96EA3-3798-4A04-A5ED-0598BAC399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20A722E-9ED4-4FD1-BC38-B429CD64F5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18A0F-18A4-4E09-AB10-1B8EEF438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02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/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88860D-770E-41D8-91F7-BC27507E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839FA-0FB8-47BC-AC97-6B491FA00524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5738A2-6D70-43E3-850D-DE0C1D43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E6512E-1562-4AC8-8A93-5CD21279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3D79A-FC00-4633-BBCF-D39C4AFD9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79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5C1914-163C-490E-B7D1-79A999A1E027}"/>
              </a:ext>
            </a:extLst>
          </p:cNvPr>
          <p:cNvSpPr txBox="1"/>
          <p:nvPr/>
        </p:nvSpPr>
        <p:spPr>
          <a:xfrm>
            <a:off x="836613" y="787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147CDC-5D74-41F8-B22A-8ABB2DA56D6B}"/>
              </a:ext>
            </a:extLst>
          </p:cNvPr>
          <p:cNvSpPr txBox="1"/>
          <p:nvPr/>
        </p:nvSpPr>
        <p:spPr>
          <a:xfrm>
            <a:off x="10437813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/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anchor="b"/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7E84CB6C-882C-4A0F-BFF4-9BEFE62EE1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8B81D-8508-487F-8F86-0C9D6B816931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62EF40CC-AA62-4E21-B078-B732C04B06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BB9C07F-6A09-4025-8A85-44DD493F69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DBBB2-E7BB-4494-80B2-D363569CC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037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anchor="b"/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AE904EF-0C78-41C0-9282-6C4E02EFB5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8761-6E2E-46E9-AB8B-5FB19AE46AAA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118407E-FDD3-4F20-8E8F-58C14D04C9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13701D3-369B-491F-96F4-DE4286EA80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6A16-05A2-47A2-8241-B6A5863EB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63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8D352B-FC97-4878-A0C0-DD8FFEB1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60D6-7BC7-42A1-B373-0249E823F606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4B1231-959D-4F58-9D8E-A1AA2EA2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6BD613-AC61-40B3-8FFA-EE1169BE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8CC85-F74E-4AB5-BBCA-D7948835D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93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41283E-D129-4FB9-AA67-E122EB1FA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7A861-7E5A-4CBA-A52F-CD6AA39CD2EC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6203EC-F6D7-44F7-A2E5-77338B0D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CB0328-C990-4002-A4E7-4E975C71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096A-1DF2-4E55-ADC9-E4E34EEDE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5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1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1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5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2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363D46"/>
            </a:gs>
            <a:gs pos="98000">
              <a:srgbClr val="363D46"/>
            </a:gs>
            <a:gs pos="37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31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70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363D46"/>
            </a:gs>
            <a:gs pos="98000">
              <a:srgbClr val="363D46"/>
            </a:gs>
            <a:gs pos="37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97800" y="5008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Montserrat"/>
              <a:buNone/>
              <a:defRPr sz="2400" b="1">
                <a:solidFill>
                  <a:srgbClr val="31425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sz="2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4133" y="3314800"/>
            <a:ext cx="9396400" cy="2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●"/>
              <a:defRPr sz="1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600"/>
              <a:buFont typeface="Cabin"/>
              <a:buChar char="○"/>
              <a:defRPr sz="16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■"/>
              <a:defRPr sz="15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500"/>
              <a:buFont typeface="Cabin"/>
              <a:buChar char="●"/>
              <a:defRPr sz="15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○"/>
              <a:defRPr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9AA1B"/>
              </a:buClr>
              <a:buSzPts val="1400"/>
              <a:buFont typeface="Cabin"/>
              <a:buChar char="■"/>
              <a:defRPr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●"/>
              <a:defRPr sz="13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Cabin"/>
              <a:buChar char="○"/>
              <a:defRPr sz="13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Char char="■"/>
              <a:defRPr sz="12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655603" y="6333200"/>
            <a:ext cx="536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67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buNone/>
              <a:defRPr sz="1067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>
              <a:buNone/>
              <a:defRPr sz="1067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>
              <a:buNone/>
              <a:defRPr sz="1067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>
              <a:buNone/>
              <a:defRPr sz="1067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>
              <a:buNone/>
              <a:defRPr sz="1067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>
              <a:buNone/>
              <a:defRPr sz="1067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>
              <a:buNone/>
              <a:defRPr sz="1067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>
              <a:buNone/>
              <a:defRPr sz="1067">
                <a:solidFill>
                  <a:srgbClr val="3E51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6012572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363D46"/>
            </a:gs>
            <a:gs pos="98000">
              <a:srgbClr val="363D46"/>
            </a:gs>
            <a:gs pos="37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DC4044A-B930-4DBE-B43F-84110B13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E5A49A-386D-4FE5-BCC7-6D4510017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3" y="2667000"/>
            <a:ext cx="99060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E09226-5B88-4FB5-A1A6-82B9254A8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7613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90C5A63-4E1B-4623-9065-C81D620A17F1}" type="datetimeFigureOut">
              <a:rPr lang="en-US"/>
              <a:pPr>
                <a:defRPr/>
              </a:pPr>
              <a:t>12/24/2020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FCA3B-2200-486E-9EB7-ED7E48978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E414AC-84E8-4542-A93F-DD73ADF07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97A0835-650C-4DF1-A6ED-80767E2BF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06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F783785-A473-4A26-A984-D60094C30BBB}"/>
              </a:ext>
            </a:extLst>
          </p:cNvPr>
          <p:cNvSpPr txBox="1">
            <a:spLocks/>
          </p:cNvSpPr>
          <p:nvPr/>
        </p:nvSpPr>
        <p:spPr>
          <a:xfrm>
            <a:off x="2540966" y="3003595"/>
            <a:ext cx="6383231" cy="1382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err="1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energjia</a:t>
            </a:r>
            <a:endParaRPr kumimoji="0" lang="en-US" sz="4400" b="1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6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65" y="410777"/>
            <a:ext cx="3165231" cy="2189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12F329-6677-4C27-BB9B-8BF603D4A11E}"/>
              </a:ext>
            </a:extLst>
          </p:cNvPr>
          <p:cNvSpPr txBox="1"/>
          <p:nvPr/>
        </p:nvSpPr>
        <p:spPr>
          <a:xfrm>
            <a:off x="8924197" y="6250815"/>
            <a:ext cx="3085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kern="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24 </a:t>
            </a:r>
            <a:r>
              <a:rPr lang="en-US" sz="1600" b="1" kern="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Dhjetor</a:t>
            </a:r>
            <a:r>
              <a:rPr lang="en-US" sz="1600" b="1" kern="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2020</a:t>
            </a:r>
            <a:endParaRPr lang="en-US" sz="1600" b="1" kern="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1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xmlns="" id="{57965502-AA25-42DF-ABB5-36CAE087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499" y="-287040"/>
            <a:ext cx="9934575" cy="943276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INVESTIMET NË RRJETIN E SHPËRNDARJES</a:t>
            </a:r>
            <a:endParaRPr lang="en-US" sz="2800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3527659" y="796328"/>
            <a:ext cx="4822257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2019-2020</a:t>
            </a:r>
            <a:endParaRPr lang="en-US" sz="3200" b="1" cap="all" dirty="0">
              <a:ln w="3175" cmpd="sng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xmlns="" id="{C805FDA3-859E-4058-B870-D982F1F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53" y="2380891"/>
            <a:ext cx="2707794" cy="32932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Ndërtimi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N/St </a:t>
            </a:r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Kombinat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10 </a:t>
            </a:r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fiderave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20KV </a:t>
            </a:r>
            <a:endParaRPr lang="en-US" sz="13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sz="13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Rikonstruksioni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3 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N/St </a:t>
            </a:r>
            <a:r>
              <a:rPr lang="en-US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Farkë</a:t>
            </a:r>
            <a:r>
              <a:rPr lang="en-US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Traktora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Kashar</a:t>
            </a:r>
            <a:r>
              <a:rPr lang="en-US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) </a:t>
            </a:r>
          </a:p>
          <a:p>
            <a:endParaRPr lang="en-US" sz="13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Rikontruksion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fuqizim</a:t>
            </a:r>
            <a:r>
              <a:rPr lang="en-US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N/</a:t>
            </a:r>
            <a:r>
              <a:rPr lang="en-US" sz="13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stacionit</a:t>
            </a:r>
            <a:r>
              <a:rPr lang="en-US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Kashar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110/20 kV </a:t>
            </a:r>
          </a:p>
          <a:p>
            <a:r>
              <a:rPr lang="en-US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Ndërtimi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5 </a:t>
            </a:r>
            <a:r>
              <a:rPr lang="en-US" sz="13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fiderave</a:t>
            </a:r>
            <a:r>
              <a:rPr lang="en-US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 </a:t>
            </a:r>
            <a:r>
              <a:rPr lang="en-US" sz="13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kv</a:t>
            </a:r>
            <a:r>
              <a:rPr lang="en-US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kabinave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të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reja</a:t>
            </a:r>
            <a:endParaRPr lang="en-US" sz="13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sz="13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Instalimi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3500 </a:t>
            </a:r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mat</a:t>
            </a:r>
            <a:r>
              <a:rPr lang="en-US" sz="13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ë</a:t>
            </a:r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save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smart </a:t>
            </a:r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13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ë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Kashar</a:t>
            </a:r>
            <a:r>
              <a:rPr lang="en-US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13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Vor</a:t>
            </a:r>
            <a:r>
              <a:rPr lang="en-US" sz="13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ë</a:t>
            </a:r>
            <a:endParaRPr lang="en-US" sz="13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sz="13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Rikonstruksioni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3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400 </a:t>
            </a:r>
            <a:r>
              <a:rPr lang="en-US" sz="13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kabinave</a:t>
            </a:r>
            <a:endParaRPr lang="en-US" altLang="en-US" sz="13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475353" y="1898833"/>
            <a:ext cx="2530809" cy="3697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TIRANË </a:t>
            </a:r>
            <a:endParaRPr lang="en-US" b="1" cap="all" dirty="0">
              <a:ln w="3175" cmpd="sng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xmlns="" id="{C805FDA3-859E-4058-B870-D982F1F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510" y="827105"/>
            <a:ext cx="2293216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MLN $</a:t>
            </a: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xmlns="" id="{C805FDA3-859E-4058-B870-D982F1F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382" y="2380891"/>
            <a:ext cx="2530809" cy="33547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sz="1400" b="1" dirty="0" err="1" smtClean="0">
                <a:solidFill>
                  <a:schemeClr val="bg1"/>
                </a:solidFill>
              </a:rPr>
              <a:t>Ndertimi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i</a:t>
            </a:r>
            <a:r>
              <a:rPr lang="en-US" sz="1400" b="1" dirty="0" smtClean="0">
                <a:solidFill>
                  <a:schemeClr val="bg1"/>
                </a:solidFill>
              </a:rPr>
              <a:t> N/</a:t>
            </a:r>
            <a:r>
              <a:rPr lang="en-US" sz="1400" b="1" dirty="0" err="1" smtClean="0">
                <a:solidFill>
                  <a:schemeClr val="bg1"/>
                </a:solidFill>
              </a:rPr>
              <a:t>Stacionit</a:t>
            </a:r>
            <a:r>
              <a:rPr lang="en-US" sz="1400" b="1" dirty="0" smtClean="0">
                <a:solidFill>
                  <a:schemeClr val="bg1"/>
                </a:solidFill>
              </a:rPr>
              <a:t> 110/20kV </a:t>
            </a:r>
            <a:r>
              <a:rPr lang="en-US" sz="1400" b="1" dirty="0" err="1" smtClean="0">
                <a:solidFill>
                  <a:schemeClr val="bg1"/>
                </a:solidFill>
              </a:rPr>
              <a:t>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Gjirit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të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Lalzit</a:t>
            </a:r>
            <a:r>
              <a:rPr lang="en-US" sz="1400" b="1" dirty="0" smtClean="0">
                <a:solidFill>
                  <a:schemeClr val="bg1"/>
                </a:solidFill>
              </a:rPr>
              <a:t> (ISHËM)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 err="1" smtClean="0">
                <a:solidFill>
                  <a:schemeClr val="bg1"/>
                </a:solidFill>
              </a:rPr>
              <a:t>Ndërtimi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i</a:t>
            </a:r>
            <a:r>
              <a:rPr lang="en-US" sz="1400" b="1" dirty="0">
                <a:solidFill>
                  <a:schemeClr val="bg1"/>
                </a:solidFill>
              </a:rPr>
              <a:t> 4 </a:t>
            </a:r>
            <a:r>
              <a:rPr lang="en-US" sz="1400" b="1" dirty="0" err="1">
                <a:solidFill>
                  <a:schemeClr val="bg1"/>
                </a:solidFill>
              </a:rPr>
              <a:t>fiderave</a:t>
            </a:r>
            <a:r>
              <a:rPr lang="en-US" sz="1400" b="1" dirty="0">
                <a:solidFill>
                  <a:schemeClr val="bg1"/>
                </a:solidFill>
              </a:rPr>
              <a:t> 20 kV </a:t>
            </a:r>
            <a:r>
              <a:rPr lang="en-US" sz="1400" b="1" dirty="0" err="1">
                <a:solidFill>
                  <a:schemeClr val="bg1"/>
                </a:solidFill>
              </a:rPr>
              <a:t>në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zonën</a:t>
            </a:r>
            <a:r>
              <a:rPr lang="en-US" sz="1400" b="1" dirty="0">
                <a:solidFill>
                  <a:schemeClr val="bg1"/>
                </a:solidFill>
              </a:rPr>
              <a:t> e </a:t>
            </a:r>
            <a:r>
              <a:rPr lang="en-US" sz="1400" b="1" dirty="0" err="1">
                <a:solidFill>
                  <a:schemeClr val="bg1"/>
                </a:solidFill>
              </a:rPr>
              <a:t>Gjirit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të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Lalzit</a:t>
            </a:r>
            <a:r>
              <a:rPr lang="en-US" sz="1400" b="1" dirty="0">
                <a:solidFill>
                  <a:schemeClr val="bg1"/>
                </a:solidFill>
              </a:rPr>
              <a:t> (ISHËM</a:t>
            </a:r>
            <a:r>
              <a:rPr lang="en-US" sz="1400" b="1" dirty="0" smtClean="0">
                <a:solidFill>
                  <a:schemeClr val="bg1"/>
                </a:solidFill>
              </a:rPr>
              <a:t>)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 err="1" smtClean="0">
                <a:solidFill>
                  <a:schemeClr val="bg1"/>
                </a:solidFill>
              </a:rPr>
              <a:t>Ndërtuar</a:t>
            </a:r>
            <a:r>
              <a:rPr lang="en-US" sz="1400" b="1" dirty="0" smtClean="0">
                <a:solidFill>
                  <a:schemeClr val="bg1"/>
                </a:solidFill>
              </a:rPr>
              <a:t> 42 km </a:t>
            </a:r>
            <a:r>
              <a:rPr lang="en-US" sz="1400" b="1" dirty="0" err="1" smtClean="0">
                <a:solidFill>
                  <a:schemeClr val="bg1"/>
                </a:solidFill>
              </a:rPr>
              <a:t>linjë</a:t>
            </a:r>
            <a:r>
              <a:rPr lang="en-US" sz="1400" b="1" dirty="0" smtClean="0">
                <a:solidFill>
                  <a:schemeClr val="bg1"/>
                </a:solidFill>
              </a:rPr>
              <a:t> TM </a:t>
            </a:r>
            <a:r>
              <a:rPr lang="en-US" sz="1400" b="1" dirty="0" err="1" smtClean="0">
                <a:solidFill>
                  <a:schemeClr val="bg1"/>
                </a:solidFill>
              </a:rPr>
              <a:t>dhe</a:t>
            </a:r>
            <a:r>
              <a:rPr lang="en-US" sz="1400" b="1" dirty="0" smtClean="0">
                <a:solidFill>
                  <a:schemeClr val="bg1"/>
                </a:solidFill>
              </a:rPr>
              <a:t> 35 </a:t>
            </a:r>
            <a:r>
              <a:rPr lang="en-US" sz="1400" b="1" dirty="0" err="1" smtClean="0">
                <a:solidFill>
                  <a:schemeClr val="bg1"/>
                </a:solidFill>
              </a:rPr>
              <a:t>kabina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të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reja</a:t>
            </a:r>
            <a:endParaRPr lang="en-US" sz="1400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3357382" y="1898833"/>
            <a:ext cx="2530809" cy="3697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DURRËS </a:t>
            </a:r>
            <a:endParaRPr lang="en-US" b="1" cap="all" dirty="0">
              <a:ln w="3175" cmpd="sng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xmlns="" id="{C805FDA3-859E-4058-B870-D982F1F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9412" y="2380891"/>
            <a:ext cx="2530809" cy="30810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Ndërtimi</a:t>
            </a:r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5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fiderave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20 </a:t>
            </a:r>
            <a:r>
              <a:rPr lang="en-US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kv</a:t>
            </a:r>
            <a:endParaRPr lang="en-US" sz="16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sz="16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Rikonstruksioni</a:t>
            </a:r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N/St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Pojan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Hoxharë</a:t>
            </a:r>
            <a:endParaRPr lang="en-US" sz="16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n-US" sz="1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Rikonstruksion</a:t>
            </a:r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linjës</a:t>
            </a:r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35kV Tec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Fier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–</a:t>
            </a:r>
            <a:r>
              <a:rPr lang="en-US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Hoxharë</a:t>
            </a:r>
            <a:endParaRPr lang="en-US" sz="1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sz="16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Rikonstruksion</a:t>
            </a:r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N/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Stacionit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Karavasta</a:t>
            </a:r>
            <a:endParaRPr lang="en-US" sz="1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6239412" y="1897935"/>
            <a:ext cx="2530809" cy="3697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FIER </a:t>
            </a:r>
            <a:endParaRPr lang="en-US" b="1" cap="all" dirty="0">
              <a:ln w="3175" cmpd="sng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xmlns="" id="{C805FDA3-859E-4058-B870-D982F1F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1184" y="2369628"/>
            <a:ext cx="2530809" cy="1170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Ndërtimi</a:t>
            </a:r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linjes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TL 35 kV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Bushat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–</a:t>
            </a:r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Velipojë</a:t>
            </a:r>
            <a:endParaRPr lang="en-US" sz="1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sz="1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Ndërtimi</a:t>
            </a:r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rrjetit</a:t>
            </a:r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20kV </a:t>
            </a:r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në</a:t>
            </a:r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Velipojë</a:t>
            </a:r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Bahçallëk</a:t>
            </a:r>
            <a:endParaRPr lang="en-US" sz="1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9121441" y="1897935"/>
            <a:ext cx="2530809" cy="3697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SHKODËR</a:t>
            </a:r>
            <a:endParaRPr lang="en-US" b="1" cap="all" dirty="0">
              <a:ln w="3175" cmpd="sng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xmlns="" id="{C805FDA3-859E-4058-B870-D982F1F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1184" y="4452049"/>
            <a:ext cx="2530809" cy="7394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Ndertimi</a:t>
            </a:r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6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fiderave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20kV, 65 </a:t>
            </a:r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kabinave</a:t>
            </a:r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80 km </a:t>
            </a:r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rrjet</a:t>
            </a:r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kabllor</a:t>
            </a:r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TM/TU</a:t>
            </a:r>
            <a:endParaRPr lang="en-US" sz="1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9121441" y="3817640"/>
            <a:ext cx="2530809" cy="3697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POGRADEC</a:t>
            </a:r>
            <a:endParaRPr lang="en-US" b="1" cap="all" dirty="0">
              <a:ln w="3175" cmpd="sng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xmlns="" id="{C805FDA3-859E-4058-B870-D982F1F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53" y="6006273"/>
            <a:ext cx="11206640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Zhvillimi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rrjetit</a:t>
            </a:r>
            <a:r>
              <a:rPr lang="en-US" dirty="0">
                <a:solidFill>
                  <a:schemeClr val="bg1"/>
                </a:solidFill>
              </a:rPr>
              <a:t> TU </a:t>
            </a:r>
            <a:r>
              <a:rPr lang="en-US" dirty="0" err="1">
                <a:solidFill>
                  <a:schemeClr val="bg1"/>
                </a:solidFill>
              </a:rPr>
              <a:t>dhe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kabina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në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zonat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periferike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fshatrat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Tiranës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Fierit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Elbasanit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Durrësit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Korçës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Vlorës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Burrelit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Beratit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Kukësit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Gjirokastrës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1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xmlns="" id="{57965502-AA25-42DF-ABB5-36CAE087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11" y="-162868"/>
            <a:ext cx="9934575" cy="943276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INVESTIMET NË RRJETIN E SHPËRNDARJES</a:t>
            </a:r>
            <a:endParaRPr lang="en-US" sz="2800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xmlns="" id="{C805FDA3-859E-4058-B870-D982F1F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6" y="2976114"/>
            <a:ext cx="2530808" cy="3108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Rikonstruksion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fiderit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A8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42 </a:t>
            </a:r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kabina</a:t>
            </a:r>
            <a:endParaRPr lang="en-US" sz="1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sz="1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Rikonfigurimi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rrjetit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20 KV,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zonat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Zogu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Zi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N/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stacioni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Qendër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Rajonal</a:t>
            </a:r>
            <a:endParaRPr lang="en-US" sz="1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n-US" sz="1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Rikonstruksion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Rrjetit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TM/TU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kabinave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Fideri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F 32 </a:t>
            </a:r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Kashar</a:t>
            </a:r>
            <a:endParaRPr lang="en-US" sz="1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sz="1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Kthimin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nga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6 ne 20 KV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të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fiderit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101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të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Nenstacionit</a:t>
            </a: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Mëzes</a:t>
            </a:r>
            <a:endParaRPr lang="en-US" altLang="en-US" sz="1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492606" y="2494056"/>
            <a:ext cx="2530809" cy="3697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TIRANË </a:t>
            </a:r>
            <a:endParaRPr lang="en-US" b="1" cap="all" dirty="0">
              <a:ln w="3175" cmpd="sng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xmlns="" id="{C805FDA3-859E-4058-B870-D982F1F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635" y="2976114"/>
            <a:ext cx="2530809" cy="11157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6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Ndërtimi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i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rrjetit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TM 20kV,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kabina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dhe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TU me ABC,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N/ST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Gjiri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i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Lalëzit</a:t>
            </a:r>
            <a:endParaRPr lang="en-US" sz="1600" b="1" dirty="0" smtClean="0">
              <a:solidFill>
                <a:schemeClr val="bg1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3374635" y="2494056"/>
            <a:ext cx="2530809" cy="3697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DURRËS </a:t>
            </a:r>
            <a:endParaRPr lang="en-US" b="1" cap="all" dirty="0">
              <a:ln w="3175" cmpd="sng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xmlns="" id="{C805FDA3-859E-4058-B870-D982F1F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665" y="2976114"/>
            <a:ext cx="2530809" cy="99123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6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Rehabilitimi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i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rrjetit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TU me ABC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për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5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fidera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6256665" y="2493158"/>
            <a:ext cx="2530809" cy="3697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FIER </a:t>
            </a:r>
            <a:endParaRPr lang="en-US" b="1" cap="all" dirty="0">
              <a:ln w="3175" cmpd="sng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xmlns="" id="{C805FDA3-859E-4058-B870-D982F1F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437" y="2964851"/>
            <a:ext cx="2530809" cy="11157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6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Rikonstruksion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i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kabinave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si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dhe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rrjeti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TU me ABC 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në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JUG (</a:t>
            </a:r>
            <a:r>
              <a:rPr lang="en-US" sz="1600" b="1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bregdeti</a:t>
            </a:r>
            <a:r>
              <a:rPr lang="en-US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b="1" dirty="0">
              <a:solidFill>
                <a:schemeClr val="bg1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9138694" y="2493158"/>
            <a:ext cx="2530809" cy="3697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err="1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vlorË</a:t>
            </a:r>
            <a:endParaRPr lang="en-US" b="1" cap="all" dirty="0">
              <a:ln w="3175" cmpd="sng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xmlns="" id="{C805FDA3-859E-4058-B870-D982F1F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437" y="5047272"/>
            <a:ext cx="2530809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Ndërtim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kabina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të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reja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rritit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TU me ABC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për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fiderat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3, 4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6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të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N/St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Gramsh</a:t>
            </a:r>
            <a:endParaRPr lang="en-US" sz="1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9168437" y="4557612"/>
            <a:ext cx="2530809" cy="3697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err="1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elbasan</a:t>
            </a:r>
            <a:endParaRPr lang="en-US" b="1" cap="all" dirty="0">
              <a:ln w="3175" cmpd="sng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xmlns="" id="{C805FDA3-859E-4058-B870-D982F1F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665" y="5001917"/>
            <a:ext cx="2530809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Ndërtim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kabinave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të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reja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dhe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shtrimi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I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linjës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TU me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kabull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ABC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6256665" y="4512257"/>
            <a:ext cx="2530809" cy="3697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err="1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berat</a:t>
            </a:r>
            <a:endParaRPr lang="en-US" b="1" cap="all" dirty="0">
              <a:ln w="3175" cmpd="sng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xmlns="" id="{C805FDA3-859E-4058-B870-D982F1F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635" y="5027600"/>
            <a:ext cx="2530809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Rikonstruksion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rrjetit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TU me </a:t>
            </a:r>
            <a:r>
              <a:rPr lang="en-US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kabëll</a:t>
            </a:r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ABC</a:t>
            </a:r>
          </a:p>
          <a:p>
            <a:endParaRPr lang="en-US" sz="1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3374635" y="4537940"/>
            <a:ext cx="2530809" cy="3697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err="1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Dibër</a:t>
            </a:r>
            <a:endParaRPr lang="en-US" b="1" cap="all" dirty="0">
              <a:ln w="3175" cmpd="sng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1216207" y="939012"/>
            <a:ext cx="9821479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35 MLN $ NË PROCES TENDERIMI</a:t>
            </a:r>
            <a:endParaRPr lang="en-US" sz="3200" b="1" cap="all" dirty="0">
              <a:ln w="3175" cmpd="sng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55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F783785-A473-4A26-A984-D60094C30BBB}"/>
              </a:ext>
            </a:extLst>
          </p:cNvPr>
          <p:cNvSpPr txBox="1">
            <a:spLocks/>
          </p:cNvSpPr>
          <p:nvPr/>
        </p:nvSpPr>
        <p:spPr>
          <a:xfrm>
            <a:off x="2144771" y="2529344"/>
            <a:ext cx="7867909" cy="1503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err="1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Prodhimi</a:t>
            </a:r>
            <a:r>
              <a:rPr kumimoji="0" lang="en-US" sz="3600" b="1" i="0" u="none" strike="noStrike" kern="1200" cap="all" spc="0" normalizeH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noProof="0" dirty="0" err="1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i</a:t>
            </a:r>
            <a:r>
              <a:rPr kumimoji="0" lang="en-US" sz="3600" b="1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energjisË</a:t>
            </a:r>
            <a:r>
              <a:rPr kumimoji="0" lang="en-US" sz="3600" b="1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elektrike</a:t>
            </a:r>
            <a:endParaRPr kumimoji="0" lang="en-US" sz="3600" b="1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6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89" y="186509"/>
            <a:ext cx="3165231" cy="2189197"/>
          </a:xfrm>
          <a:prstGeom prst="rect">
            <a:avLst/>
          </a:prstGeom>
        </p:spPr>
      </p:pic>
      <p:pic>
        <p:nvPicPr>
          <p:cNvPr id="5" name="Picture 4" descr="Kesh Logo with Slog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7477" y="5145026"/>
            <a:ext cx="1992853" cy="9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28800" y="1143001"/>
            <a:ext cx="8305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endParaRPr lang="en-US" sz="1600" dirty="0"/>
          </a:p>
          <a:p>
            <a:pPr hangingPunct="0"/>
            <a:endParaRPr lang="en-GB" sz="1600" dirty="0"/>
          </a:p>
          <a:p>
            <a:pPr hangingPunct="0"/>
            <a:endParaRPr lang="en-US" sz="1400" dirty="0"/>
          </a:p>
          <a:p>
            <a:pPr hangingPunct="0"/>
            <a:endParaRPr lang="en-US" sz="1400" dirty="0"/>
          </a:p>
          <a:p>
            <a:pPr hangingPunct="0"/>
            <a:endParaRPr lang="en-US" sz="1400" dirty="0"/>
          </a:p>
          <a:p>
            <a:pPr hangingPunct="0"/>
            <a:endParaRPr lang="en-US" sz="1400" dirty="0"/>
          </a:p>
          <a:p>
            <a:pPr hangingPunct="0"/>
            <a:endParaRPr lang="en-US" sz="1400" dirty="0"/>
          </a:p>
          <a:p>
            <a:pPr hangingPunct="0"/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304801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NIVELI I INVESTIMEVE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88208" y="3761387"/>
            <a:ext cx="1837944" cy="162458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3.8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miliard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lekë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45808" y="1877723"/>
            <a:ext cx="1895856" cy="35082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13.8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miliard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lekë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7384" y="555702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2006-2013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33940" y="555702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2014-2020</a:t>
            </a:r>
          </a:p>
        </p:txBody>
      </p:sp>
    </p:spTree>
    <p:extLst>
      <p:ext uri="{BB962C8B-B14F-4D97-AF65-F5344CB8AC3E}">
        <p14:creationId xmlns:p14="http://schemas.microsoft.com/office/powerpoint/2010/main" val="111917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6420" y="2103120"/>
            <a:ext cx="1901952" cy="3575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3.3 </a:t>
            </a:r>
            <a:r>
              <a:rPr lang="en-US" sz="2000" b="1" dirty="0" err="1"/>
              <a:t>milion</a:t>
            </a:r>
            <a:r>
              <a:rPr lang="en-US" sz="2000" b="1" dirty="0"/>
              <a:t> €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276600" y="5562600"/>
            <a:ext cx="1981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11169" y="4858144"/>
            <a:ext cx="76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0 €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1438" y="5805392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2006-2013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0" y="5805392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2014-2020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3407" y="295188"/>
            <a:ext cx="8050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AKTIVITETI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TREGTAR / OPTIMIZIMI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24642" y="883821"/>
            <a:ext cx="10267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Të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ardhura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nga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operacioni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tregtar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shitblerjes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së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energjisë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elektrike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91001" y="487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1" y="50292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38756" y="148048"/>
            <a:ext cx="7911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DETYRIMET NDAJ PALËVE TË TRETA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23029" y="1292352"/>
            <a:ext cx="1879139" cy="428548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13.2</a:t>
            </a:r>
          </a:p>
          <a:p>
            <a:pPr algn="ctr"/>
            <a:r>
              <a:rPr lang="en-US" sz="2400" b="1" dirty="0" err="1"/>
              <a:t>Mld</a:t>
            </a:r>
            <a:r>
              <a:rPr lang="en-US" sz="2400" b="1" dirty="0"/>
              <a:t> </a:t>
            </a:r>
            <a:r>
              <a:rPr lang="en-US" sz="2400" b="1" dirty="0" err="1"/>
              <a:t>lekë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8902374" y="4206241"/>
            <a:ext cx="1668090" cy="127997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3.1</a:t>
            </a:r>
          </a:p>
          <a:p>
            <a:pPr algn="ctr"/>
            <a:r>
              <a:rPr lang="en-US" sz="2000" b="1" dirty="0" err="1"/>
              <a:t>Mld</a:t>
            </a:r>
            <a:r>
              <a:rPr lang="en-US" sz="2000" b="1" dirty="0"/>
              <a:t> </a:t>
            </a:r>
            <a:r>
              <a:rPr lang="en-US" sz="2000" b="1" dirty="0" err="1"/>
              <a:t>lekë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720841" y="5845559"/>
            <a:ext cx="92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71660" y="5845559"/>
            <a:ext cx="92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5673" y="2578334"/>
            <a:ext cx="33618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Char char="-"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10.1 </a:t>
            </a:r>
          </a:p>
          <a:p>
            <a:pPr algn="ctr"/>
            <a:r>
              <a:rPr lang="en-US" sz="4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Miliard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lekë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69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50093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GATISHMËRIA E VEPRAVE HIDRIKE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6914"/>
            <a:ext cx="7921752" cy="5275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4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F783785-A473-4A26-A984-D60094C30BBB}"/>
              </a:ext>
            </a:extLst>
          </p:cNvPr>
          <p:cNvSpPr txBox="1">
            <a:spLocks/>
          </p:cNvSpPr>
          <p:nvPr/>
        </p:nvSpPr>
        <p:spPr>
          <a:xfrm>
            <a:off x="1641851" y="2483624"/>
            <a:ext cx="9102349" cy="1393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err="1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Transmetimi</a:t>
            </a:r>
            <a:r>
              <a:rPr kumimoji="0" lang="en-US" sz="3600" b="1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 I </a:t>
            </a:r>
            <a:r>
              <a:rPr kumimoji="0" lang="en-US" sz="3600" b="1" i="0" u="none" strike="noStrike" kern="1200" cap="all" spc="0" normalizeH="0" baseline="0" noProof="0" dirty="0" err="1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energjisË</a:t>
            </a:r>
            <a:r>
              <a:rPr kumimoji="0" lang="en-US" sz="3600" b="1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elektrike</a:t>
            </a:r>
            <a:endParaRPr kumimoji="0" lang="en-US" sz="3600" b="1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6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89" y="186509"/>
            <a:ext cx="3165231" cy="2189197"/>
          </a:xfrm>
          <a:prstGeom prst="rect">
            <a:avLst/>
          </a:prstGeom>
        </p:spPr>
      </p:pic>
      <p:pic>
        <p:nvPicPr>
          <p:cNvPr id="5" name="Picture 2" descr="Operatori i Sistemit të Transmetimit - 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52" y="5038344"/>
            <a:ext cx="23289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9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813" y="402566"/>
            <a:ext cx="9905998" cy="138157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Investimet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në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rrjetin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transmetimit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028" y="2066308"/>
            <a:ext cx="9905998" cy="27261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chemeClr val="tx1"/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1"/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effectLst/>
              </a:rPr>
              <a:t>Linja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</a:rPr>
              <a:t>interkonjeksioni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</a:rPr>
              <a:t>funksionale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 me </a:t>
            </a:r>
            <a:r>
              <a:rPr lang="en-US" sz="2800" b="1" dirty="0" err="1" smtClean="0">
                <a:solidFill>
                  <a:schemeClr val="tx1"/>
                </a:solidFill>
                <a:effectLst/>
              </a:rPr>
              <a:t>Greqinë</a:t>
            </a:r>
            <a:r>
              <a:rPr lang="en-US" sz="28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</a:rPr>
              <a:t>dhe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/>
              </a:rPr>
              <a:t>Malin</a:t>
            </a:r>
            <a:r>
              <a:rPr lang="en-US" sz="28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e </a:t>
            </a:r>
            <a:r>
              <a:rPr lang="en-US" sz="2800" b="1" dirty="0" err="1" smtClean="0">
                <a:solidFill>
                  <a:schemeClr val="tx1"/>
                </a:solidFill>
                <a:effectLst/>
              </a:rPr>
              <a:t>Zi</a:t>
            </a:r>
            <a:r>
              <a:rPr lang="en-US" sz="2800" b="1" dirty="0" smtClean="0">
                <a:solidFill>
                  <a:schemeClr val="tx1"/>
                </a:solidFill>
                <a:effectLst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tx1"/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q-AL" sz="2800" b="1" dirty="0">
                <a:solidFill>
                  <a:schemeClr val="tx1"/>
                </a:solidFill>
              </a:rPr>
              <a:t>U </a:t>
            </a:r>
            <a:r>
              <a:rPr lang="en-US" sz="2800" b="1" dirty="0">
                <a:solidFill>
                  <a:schemeClr val="tx1"/>
                </a:solidFill>
              </a:rPr>
              <a:t>V</a:t>
            </a:r>
            <a:r>
              <a:rPr lang="sq-AL" sz="2800" b="1" dirty="0">
                <a:solidFill>
                  <a:schemeClr val="tx1"/>
                </a:solidFill>
              </a:rPr>
              <a:t>endos në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funksion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linj</a:t>
            </a:r>
            <a:r>
              <a:rPr lang="sq-AL" sz="2800" b="1" dirty="0">
                <a:solidFill>
                  <a:schemeClr val="tx1"/>
                </a:solidFill>
              </a:rPr>
              <a:t>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sq-AL" sz="2800" b="1" dirty="0">
                <a:solidFill>
                  <a:schemeClr val="tx1"/>
                </a:solidFill>
              </a:rPr>
              <a:t>e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effectLst/>
              </a:rPr>
              <a:t>interkonjeksionit</a:t>
            </a:r>
            <a:r>
              <a:rPr lang="en-GB" sz="2800" b="1" dirty="0">
                <a:solidFill>
                  <a:schemeClr val="tx1"/>
                </a:solidFill>
                <a:effectLst/>
              </a:rPr>
              <a:t> 400 kV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shqip</a:t>
            </a:r>
            <a:r>
              <a:rPr lang="sq-AL" sz="2800" b="1" dirty="0">
                <a:solidFill>
                  <a:schemeClr val="tx1"/>
                </a:solidFill>
              </a:rPr>
              <a:t>ë</a:t>
            </a:r>
            <a:r>
              <a:rPr lang="en-US" sz="2800" b="1" dirty="0" err="1">
                <a:solidFill>
                  <a:schemeClr val="tx1"/>
                </a:solidFill>
              </a:rPr>
              <a:t>ri</a:t>
            </a:r>
            <a:r>
              <a:rPr lang="en-US" sz="2800" b="1" dirty="0">
                <a:solidFill>
                  <a:schemeClr val="tx1"/>
                </a:solidFill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</a:rPr>
              <a:t>kosov</a:t>
            </a:r>
            <a:r>
              <a:rPr lang="sq-AL" sz="2800" b="1" dirty="0">
                <a:solidFill>
                  <a:schemeClr val="tx1"/>
                </a:solidFill>
              </a:rPr>
              <a:t>ë, perfunduar në </a:t>
            </a:r>
            <a:r>
              <a:rPr lang="sq-AL" sz="2800" b="1" dirty="0" smtClean="0">
                <a:solidFill>
                  <a:schemeClr val="tx1"/>
                </a:solidFill>
              </a:rPr>
              <a:t>2016</a:t>
            </a:r>
            <a:r>
              <a:rPr lang="en-US" sz="2800" b="1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q-AL" sz="2800" b="1" dirty="0" smtClean="0">
                <a:solidFill>
                  <a:schemeClr val="tx1"/>
                </a:solidFill>
                <a:effectLst/>
              </a:rPr>
              <a:t>Vijon puna për Projektin e </a:t>
            </a:r>
            <a:r>
              <a:rPr lang="en-GB" sz="2800" b="1" dirty="0" err="1" smtClean="0">
                <a:solidFill>
                  <a:schemeClr val="tx1"/>
                </a:solidFill>
                <a:effectLst/>
              </a:rPr>
              <a:t>linjës</a:t>
            </a:r>
            <a:r>
              <a:rPr lang="en-GB" sz="2800" b="1" dirty="0" smtClean="0">
                <a:solidFill>
                  <a:schemeClr val="tx1"/>
                </a:solidFill>
                <a:effectLst/>
              </a:rPr>
              <a:t> s</a:t>
            </a:r>
            <a:r>
              <a:rPr lang="sq-AL" sz="2800" b="1" dirty="0" smtClean="0">
                <a:solidFill>
                  <a:schemeClr val="tx1"/>
                </a:solidFill>
              </a:rPr>
              <a:t>ë</a:t>
            </a:r>
            <a:r>
              <a:rPr lang="en-GB" sz="28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effectLst/>
              </a:rPr>
              <a:t>interkonjeksionit</a:t>
            </a:r>
            <a:r>
              <a:rPr lang="en-GB" sz="2800" b="1" dirty="0">
                <a:solidFill>
                  <a:schemeClr val="tx1"/>
                </a:solidFill>
                <a:effectLst/>
              </a:rPr>
              <a:t> 400 kV </a:t>
            </a:r>
            <a:r>
              <a:rPr lang="en-GB" sz="2800" b="1" dirty="0" err="1" smtClean="0">
                <a:solidFill>
                  <a:schemeClr val="tx1"/>
                </a:solidFill>
                <a:effectLst/>
              </a:rPr>
              <a:t>Shqipëri</a:t>
            </a:r>
            <a:r>
              <a:rPr lang="en-GB" sz="28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sz="2800" b="1" dirty="0">
                <a:solidFill>
                  <a:schemeClr val="tx1"/>
                </a:solidFill>
                <a:effectLst/>
              </a:rPr>
              <a:t>- </a:t>
            </a:r>
            <a:r>
              <a:rPr lang="sq-AL" sz="2800" b="1" dirty="0" smtClean="0">
                <a:solidFill>
                  <a:schemeClr val="tx1"/>
                </a:solidFill>
                <a:effectLst/>
              </a:rPr>
              <a:t>Maqedoni e veriut</a:t>
            </a:r>
            <a:r>
              <a:rPr lang="en-GB" sz="28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sz="2800" b="1" dirty="0">
                <a:solidFill>
                  <a:schemeClr val="tx1"/>
                </a:solidFill>
                <a:effectLst/>
              </a:rPr>
              <a:t>(Lot 1 &amp; Lot 2</a:t>
            </a:r>
            <a:r>
              <a:rPr lang="en-GB" sz="2800" b="1" dirty="0" smtClean="0">
                <a:solidFill>
                  <a:schemeClr val="tx1"/>
                </a:solidFill>
                <a:effectLst/>
              </a:rPr>
              <a:t>)</a:t>
            </a:r>
            <a:r>
              <a:rPr lang="sq-AL" sz="2800" b="1" dirty="0" smtClean="0">
                <a:solidFill>
                  <a:schemeClr val="tx1"/>
                </a:solidFill>
                <a:effectLst/>
              </a:rPr>
              <a:t>, me vlere rreth 70 milion</a:t>
            </a:r>
            <a:r>
              <a:rPr lang="en-US" sz="2800" b="1" dirty="0" smtClean="0">
                <a:solidFill>
                  <a:schemeClr val="tx1"/>
                </a:solidFill>
                <a:effectLst/>
              </a:rPr>
              <a:t>ë</a:t>
            </a:r>
            <a:r>
              <a:rPr lang="sq-AL" sz="2800" b="1" dirty="0" smtClean="0">
                <a:solidFill>
                  <a:schemeClr val="tx1"/>
                </a:solidFill>
                <a:effectLst/>
              </a:rPr>
              <a:t> euro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.</a:t>
            </a:r>
            <a:endParaRPr lang="en-US" sz="2800" b="1" dirty="0" smtClean="0">
              <a:solidFill>
                <a:schemeClr val="tx1"/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endParaRPr lang="sq-AL" sz="28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11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471" y="324928"/>
            <a:ext cx="9905998" cy="80660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ALPEX</a:t>
            </a:r>
            <a:r>
              <a:rPr lang="sq-AL" b="1" dirty="0" smtClean="0">
                <a:solidFill>
                  <a:schemeClr val="tx1"/>
                </a:solidFill>
              </a:rPr>
              <a:t> SH.A dhe bashkimi i tregut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424" y="1131533"/>
            <a:ext cx="11006093" cy="4924210"/>
          </a:xfrm>
        </p:spPr>
        <p:txBody>
          <a:bodyPr>
            <a:normAutofit fontScale="92500" lnSpcReduction="20000"/>
          </a:bodyPr>
          <a:lstStyle/>
          <a:p>
            <a:pPr marL="342900" indent="-342900" defTabSz="914400" fontAlgn="ctr">
              <a:buFontTx/>
              <a:buChar char="-"/>
            </a:pPr>
            <a:endParaRPr lang="sq-AL" sz="2400" b="1" dirty="0" smtClean="0">
              <a:solidFill>
                <a:schemeClr val="tx1"/>
              </a:solidFill>
            </a:endParaRPr>
          </a:p>
          <a:p>
            <a:pPr marL="342900" indent="-342900" defTabSz="914400" fontAlgn="ctr">
              <a:buFontTx/>
              <a:buChar char="-"/>
            </a:pPr>
            <a:endParaRPr lang="sq-AL" sz="2400" b="1" dirty="0">
              <a:solidFill>
                <a:schemeClr val="tx1"/>
              </a:solidFill>
            </a:endParaRPr>
          </a:p>
          <a:p>
            <a:pPr marL="342900" indent="-342900" algn="just" defTabSz="914400" fontAlgn="ctr">
              <a:buFontTx/>
              <a:buChar char="-"/>
            </a:pPr>
            <a:r>
              <a:rPr lang="sq-A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Ndryshimet ligjore të vitit 2018 në ligjin nr. 43/2015 "</a:t>
            </a:r>
            <a:r>
              <a:rPr lang="sq-AL" sz="26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për sektorin e energjisë elektrike</a:t>
            </a:r>
            <a:r>
              <a:rPr lang="sq-A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” krijuan kushtet për themelimin e bursës shqiptare të energjisë elektrike.</a:t>
            </a:r>
          </a:p>
          <a:p>
            <a:pPr marL="342900" indent="-342900" algn="just" defTabSz="914400" fontAlgn="ctr">
              <a:buFontTx/>
              <a:buChar char="-"/>
            </a:pPr>
            <a:r>
              <a:rPr lang="en-GB" sz="2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Më</a:t>
            </a:r>
            <a:r>
              <a:rPr lang="en-GB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5 </a:t>
            </a:r>
            <a:r>
              <a:rPr lang="sq-A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tetor 2020</a:t>
            </a:r>
            <a:r>
              <a:rPr lang="en-US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sq-A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operatori i sistemit të transmetimit të shqipërisë dhe  operatori i sistemit, transmisionit dhe tregut të kosovës nënshkruan marrëveshjen e aksionarëve për themelimin e bursës shqiptare</a:t>
            </a:r>
            <a:r>
              <a:rPr lang="en-GB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të</a:t>
            </a:r>
            <a:r>
              <a:rPr lang="en-GB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energjisë</a:t>
            </a:r>
            <a:r>
              <a:rPr lang="en-GB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sq-A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elektrike (alpex sh.A), e cila do të operojë si treg i ditës në avancë (day ahead) dhe intraday.</a:t>
            </a:r>
          </a:p>
          <a:p>
            <a:pPr marL="342900" indent="-342900" algn="just" defTabSz="914400" fontAlgn="ctr">
              <a:buFontTx/>
              <a:buChar char="-"/>
            </a:pPr>
            <a:r>
              <a:rPr lang="en-GB" sz="2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Më</a:t>
            </a:r>
            <a:r>
              <a:rPr lang="en-GB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sq-A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14</a:t>
            </a:r>
            <a:r>
              <a:rPr lang="en-GB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sq-A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dhjetor 2020</a:t>
            </a:r>
            <a:r>
              <a:rPr lang="en-US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sq-A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nisi operimi i pavarur i kosovës, si zonë rregulluese brenda bllokut rregullues shqipëri-kosovë, si dhe nisi funksionimin linja e interkonjeksionit 400 </a:t>
            </a:r>
            <a:r>
              <a:rPr lang="en-US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KV</a:t>
            </a:r>
            <a:r>
              <a:rPr lang="sq-A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shqipëri-kosovë.</a:t>
            </a:r>
          </a:p>
          <a:p>
            <a:pPr marL="342900" indent="-342900" algn="just" defTabSz="914400" fontAlgn="ctr">
              <a:buFontTx/>
              <a:buChar char="-"/>
            </a:pPr>
            <a:r>
              <a:rPr lang="sq-A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Implementimi i projektit t</a:t>
            </a:r>
            <a:r>
              <a:rPr lang="en-GB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ë</a:t>
            </a:r>
            <a:r>
              <a:rPr lang="sq-A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sz="2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bashkimi</a:t>
            </a:r>
            <a:r>
              <a:rPr lang="sq-A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fr-FR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sq-A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en-GB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ë</a:t>
            </a:r>
            <a:r>
              <a:rPr lang="sq-A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sq-A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</a:t>
            </a:r>
            <a:r>
              <a:rPr lang="fr-FR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ut t</a:t>
            </a:r>
            <a:r>
              <a:rPr lang="en-GB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ë</a:t>
            </a:r>
            <a:r>
              <a:rPr lang="fr-FR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dit</a:t>
            </a:r>
            <a:r>
              <a:rPr lang="en-GB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ë</a:t>
            </a:r>
            <a:r>
              <a:rPr lang="fr-FR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 n</a:t>
            </a:r>
            <a:r>
              <a:rPr lang="en-GB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ë</a:t>
            </a:r>
            <a:r>
              <a:rPr lang="fr-FR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sz="2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avanc</a:t>
            </a:r>
            <a:r>
              <a:rPr lang="en-GB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ë</a:t>
            </a:r>
            <a:r>
              <a:rPr lang="sq-A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fr-FR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sz="2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shqip</a:t>
            </a:r>
            <a:r>
              <a:rPr lang="en-GB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ë</a:t>
            </a:r>
            <a:r>
              <a:rPr lang="fr-FR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ri</a:t>
            </a:r>
            <a:r>
              <a:rPr lang="sq-A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fr-FR" sz="2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itali</a:t>
            </a:r>
            <a:r>
              <a:rPr lang="fr-FR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sq-A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dhe </a:t>
            </a:r>
            <a:r>
              <a:rPr lang="fr-FR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mali</a:t>
            </a:r>
            <a:r>
              <a:rPr lang="sq-A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i</a:t>
            </a:r>
            <a:r>
              <a:rPr lang="fr-FR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sz="2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zi</a:t>
            </a:r>
            <a:r>
              <a:rPr lang="sq-AL" sz="2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US" sz="2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F783785-A473-4A26-A984-D60094C30BBB}"/>
              </a:ext>
            </a:extLst>
          </p:cNvPr>
          <p:cNvSpPr txBox="1">
            <a:spLocks/>
          </p:cNvSpPr>
          <p:nvPr/>
        </p:nvSpPr>
        <p:spPr>
          <a:xfrm>
            <a:off x="1752185" y="2538488"/>
            <a:ext cx="8663437" cy="1382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err="1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SHpËrndarja</a:t>
            </a:r>
            <a:r>
              <a:rPr kumimoji="0" lang="en-US" sz="3600" b="1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 e </a:t>
            </a:r>
            <a:r>
              <a:rPr kumimoji="0" lang="en-US" sz="3600" b="1" i="0" u="none" strike="noStrike" kern="1200" cap="all" spc="0" normalizeH="0" baseline="0" noProof="0" dirty="0" err="1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energjisË</a:t>
            </a:r>
            <a:r>
              <a:rPr kumimoji="0" lang="en-US" sz="3600" b="1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elektrike</a:t>
            </a:r>
            <a:endParaRPr kumimoji="0" lang="en-US" sz="3600" b="1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6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89" y="186509"/>
            <a:ext cx="3165231" cy="2189197"/>
          </a:xfrm>
          <a:prstGeom prst="rect">
            <a:avLst/>
          </a:prstGeom>
        </p:spPr>
      </p:pic>
      <p:pic>
        <p:nvPicPr>
          <p:cNvPr id="5122" name="Picture 2" descr="Njesia Operacionale Speciale E Energjise – NJ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54" y="4241213"/>
            <a:ext cx="4000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749072"/>
              </p:ext>
            </p:extLst>
          </p:nvPr>
        </p:nvGraphicFramePr>
        <p:xfrm>
          <a:off x="190351" y="1471959"/>
          <a:ext cx="5772031" cy="3319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638056"/>
              </p:ext>
            </p:extLst>
          </p:nvPr>
        </p:nvGraphicFramePr>
        <p:xfrm>
          <a:off x="5962382" y="1490471"/>
          <a:ext cx="6104442" cy="3319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28080" y="193402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TË ARDHURAT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3730" y="5059678"/>
            <a:ext cx="7132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ardhurave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transmetim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alokim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2013</a:t>
            </a:r>
            <a:r>
              <a:rPr lang="en-US" sz="2000" b="1" dirty="0" smtClean="0"/>
              <a:t>                     </a:t>
            </a:r>
            <a:r>
              <a:rPr lang="en-US" sz="2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5,514,243,487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 </a:t>
            </a:r>
            <a:r>
              <a:rPr lang="en-US" sz="2000" b="1" dirty="0" smtClean="0"/>
              <a:t> 2019		      </a:t>
            </a:r>
            <a:r>
              <a:rPr lang="en-US" sz="2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6,957,588,882</a:t>
            </a:r>
            <a:endParaRPr lang="en-US" sz="2000" b="1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1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806945" y="1336431"/>
            <a:ext cx="10410809" cy="46247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94573" y="13621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76176" rIns="0" bIns="380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76176" rIns="0" bIns="380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990305"/>
              </p:ext>
            </p:extLst>
          </p:nvPr>
        </p:nvGraphicFramePr>
        <p:xfrm>
          <a:off x="209270" y="753581"/>
          <a:ext cx="11801022" cy="5915877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146032">
                  <a:extLst>
                    <a:ext uri="{9D8B030D-6E8A-4147-A177-3AD203B41FA5}">
                      <a16:colId xmlns:a16="http://schemas.microsoft.com/office/drawing/2014/main" xmlns="" val="229288169"/>
                    </a:ext>
                  </a:extLst>
                </a:gridCol>
                <a:gridCol w="1564176">
                  <a:extLst>
                    <a:ext uri="{9D8B030D-6E8A-4147-A177-3AD203B41FA5}">
                      <a16:colId xmlns:a16="http://schemas.microsoft.com/office/drawing/2014/main" xmlns="" val="1519905488"/>
                    </a:ext>
                  </a:extLst>
                </a:gridCol>
                <a:gridCol w="4769969">
                  <a:extLst>
                    <a:ext uri="{9D8B030D-6E8A-4147-A177-3AD203B41FA5}">
                      <a16:colId xmlns:a16="http://schemas.microsoft.com/office/drawing/2014/main" xmlns="" val="2842484576"/>
                    </a:ext>
                  </a:extLst>
                </a:gridCol>
                <a:gridCol w="1393820">
                  <a:extLst>
                    <a:ext uri="{9D8B030D-6E8A-4147-A177-3AD203B41FA5}">
                      <a16:colId xmlns:a16="http://schemas.microsoft.com/office/drawing/2014/main" xmlns="" val="2009304667"/>
                    </a:ext>
                  </a:extLst>
                </a:gridCol>
                <a:gridCol w="1595151">
                  <a:extLst>
                    <a:ext uri="{9D8B030D-6E8A-4147-A177-3AD203B41FA5}">
                      <a16:colId xmlns:a16="http://schemas.microsoft.com/office/drawing/2014/main" xmlns="" val="1872559744"/>
                    </a:ext>
                  </a:extLst>
                </a:gridCol>
                <a:gridCol w="1331874">
                  <a:extLst>
                    <a:ext uri="{9D8B030D-6E8A-4147-A177-3AD203B41FA5}">
                      <a16:colId xmlns:a16="http://schemas.microsoft.com/office/drawing/2014/main" xmlns="" val="1372240412"/>
                    </a:ext>
                  </a:extLst>
                </a:gridCol>
              </a:tblGrid>
              <a:tr h="575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Qarku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Bashkia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Projekti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Vlera</a:t>
                      </a:r>
                      <a:r>
                        <a:rPr lang="en-US" sz="1200" dirty="0">
                          <a:effectLst/>
                        </a:rPr>
                        <a:t> e </a:t>
                      </a:r>
                      <a:r>
                        <a:rPr lang="en-US" sz="1200" dirty="0" err="1">
                          <a:effectLst/>
                        </a:rPr>
                        <a:t>financimit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 err="1" smtClean="0">
                          <a:effectLst/>
                        </a:rPr>
                        <a:t>lekë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Data e përfundimit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Realizimi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fizik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extLst>
                  <a:ext uri="{0D108BD9-81ED-4DB2-BD59-A6C34878D82A}">
                    <a16:rowId xmlns:a16="http://schemas.microsoft.com/office/drawing/2014/main" xmlns="" val="2283742906"/>
                  </a:ext>
                </a:extLst>
              </a:tr>
              <a:tr h="191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Diber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Mat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Ndërtim i Nënstacionit 220/110/35 kV, Shumat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864,247,200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Dhjetor 2020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20%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extLst>
                  <a:ext uri="{0D108BD9-81ED-4DB2-BD59-A6C34878D82A}">
                    <a16:rowId xmlns:a16="http://schemas.microsoft.com/office/drawing/2014/main" xmlns="" val="420439843"/>
                  </a:ext>
                </a:extLst>
              </a:tr>
              <a:tr h="575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Shkoder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Fierze</a:t>
                      </a:r>
                      <a:r>
                        <a:rPr lang="en-US" sz="1200" b="1" dirty="0" smtClean="0">
                          <a:effectLst/>
                        </a:rPr>
                        <a:t>, Shkoder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Furnizim</a:t>
                      </a:r>
                      <a:r>
                        <a:rPr lang="en-US" sz="1200" b="1" dirty="0">
                          <a:effectLst/>
                        </a:rPr>
                        <a:t> - </a:t>
                      </a:r>
                      <a:r>
                        <a:rPr lang="en-US" sz="1200" b="1" dirty="0" err="1">
                          <a:effectLst/>
                        </a:rPr>
                        <a:t>vendosje</a:t>
                      </a:r>
                      <a:r>
                        <a:rPr lang="en-US" sz="1200" b="1" dirty="0">
                          <a:effectLst/>
                        </a:rPr>
                        <a:t> e </a:t>
                      </a:r>
                      <a:r>
                        <a:rPr lang="en-US" sz="1200" b="1" dirty="0" err="1">
                          <a:effectLst/>
                        </a:rPr>
                        <a:t>nje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Autotransformatori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fuqie</a:t>
                      </a:r>
                      <a:r>
                        <a:rPr lang="en-US" sz="1200" b="1" dirty="0">
                          <a:effectLst/>
                        </a:rPr>
                        <a:t> 120 MVA 230/115/10.5 kV </a:t>
                      </a:r>
                      <a:r>
                        <a:rPr lang="en-US" sz="1200" b="1" dirty="0" err="1">
                          <a:effectLst/>
                        </a:rPr>
                        <a:t>dhe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i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nje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Sistemi</a:t>
                      </a:r>
                      <a:r>
                        <a:rPr lang="en-US" sz="1200" b="1" dirty="0">
                          <a:effectLst/>
                        </a:rPr>
                        <a:t> Total </a:t>
                      </a:r>
                      <a:r>
                        <a:rPr lang="en-US" sz="1200" b="1" dirty="0" err="1">
                          <a:effectLst/>
                        </a:rPr>
                        <a:t>Monitorimit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te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tij</a:t>
                      </a:r>
                      <a:r>
                        <a:rPr lang="en-US" sz="1200" b="1" dirty="0">
                          <a:effectLst/>
                        </a:rPr>
                        <a:t> ne </a:t>
                      </a:r>
                      <a:r>
                        <a:rPr lang="en-US" sz="1200" b="1" dirty="0" err="1">
                          <a:effectLst/>
                        </a:rPr>
                        <a:t>Fierze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189,400,000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</a:rPr>
                        <a:t>Janar</a:t>
                      </a:r>
                      <a:r>
                        <a:rPr lang="en-US" sz="1200" b="1" dirty="0" smtClean="0">
                          <a:effectLst/>
                        </a:rPr>
                        <a:t> 2020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100%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extLst>
                  <a:ext uri="{0D108BD9-81ED-4DB2-BD59-A6C34878D82A}">
                    <a16:rowId xmlns:a16="http://schemas.microsoft.com/office/drawing/2014/main" xmlns="" val="3122328420"/>
                  </a:ext>
                </a:extLst>
              </a:tr>
              <a:tr h="383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Lezhe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Laç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Demontimi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dhe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ndertimi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i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linjes</a:t>
                      </a:r>
                      <a:r>
                        <a:rPr lang="en-US" sz="1200" b="1" dirty="0">
                          <a:effectLst/>
                        </a:rPr>
                        <a:t> se re 110 kV me </a:t>
                      </a:r>
                      <a:r>
                        <a:rPr lang="en-US" sz="1200" b="1" dirty="0" err="1">
                          <a:effectLst/>
                        </a:rPr>
                        <a:t>nje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qark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Skuraj-Laç</a:t>
                      </a:r>
                      <a:r>
                        <a:rPr lang="en-US" sz="1200" b="1" dirty="0">
                          <a:effectLst/>
                        </a:rPr>
                        <a:t> 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159,005,538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</a:rPr>
                        <a:t>Qershor</a:t>
                      </a:r>
                      <a:r>
                        <a:rPr lang="en-US" sz="1200" b="1" dirty="0" smtClean="0">
                          <a:effectLst/>
                        </a:rPr>
                        <a:t> 2020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100%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extLst>
                  <a:ext uri="{0D108BD9-81ED-4DB2-BD59-A6C34878D82A}">
                    <a16:rowId xmlns:a16="http://schemas.microsoft.com/office/drawing/2014/main" xmlns="" val="2481791959"/>
                  </a:ext>
                </a:extLst>
              </a:tr>
              <a:tr h="383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Shkoder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Fushë Arrëz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Rehabilitimi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i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anës</a:t>
                      </a:r>
                      <a:r>
                        <a:rPr lang="en-US" sz="1200" b="1" dirty="0">
                          <a:effectLst/>
                        </a:rPr>
                        <a:t> 110 kV </a:t>
                      </a:r>
                      <a:r>
                        <a:rPr lang="en-US" sz="1200" b="1" dirty="0" err="1">
                          <a:effectLst/>
                        </a:rPr>
                        <a:t>të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Nënstacionit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Fushë-Arrëz</a:t>
                      </a:r>
                      <a:r>
                        <a:rPr lang="en-US" sz="1200" b="1" dirty="0">
                          <a:effectLst/>
                        </a:rPr>
                        <a:t>.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188,331,480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</a:rPr>
                        <a:t>Shtator</a:t>
                      </a:r>
                      <a:r>
                        <a:rPr lang="en-US" sz="1200" b="1" baseline="0" dirty="0" smtClean="0"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effectLst/>
                        </a:rPr>
                        <a:t>2020</a:t>
                      </a:r>
                      <a:r>
                        <a:rPr lang="en-US" sz="1200" b="1" dirty="0">
                          <a:effectLst/>
                        </a:rPr>
                        <a:t>`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100%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extLst>
                  <a:ext uri="{0D108BD9-81ED-4DB2-BD59-A6C34878D82A}">
                    <a16:rowId xmlns:a16="http://schemas.microsoft.com/office/drawing/2014/main" xmlns="" val="874700994"/>
                  </a:ext>
                </a:extLst>
              </a:tr>
              <a:tr h="383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Elbasan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Kajan</a:t>
                      </a:r>
                      <a:r>
                        <a:rPr lang="en-US" sz="1200" b="1" dirty="0" smtClean="0">
                          <a:effectLst/>
                        </a:rPr>
                        <a:t>, Elbasan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Rikonstruksioni</a:t>
                      </a:r>
                      <a:r>
                        <a:rPr lang="en-US" sz="1200" b="1" dirty="0">
                          <a:effectLst/>
                        </a:rPr>
                        <a:t> I </a:t>
                      </a:r>
                      <a:r>
                        <a:rPr lang="en-US" sz="1200" b="1" dirty="0" err="1">
                          <a:effectLst/>
                        </a:rPr>
                        <a:t>anes</a:t>
                      </a:r>
                      <a:r>
                        <a:rPr lang="en-US" sz="1200" b="1" dirty="0">
                          <a:effectLst/>
                        </a:rPr>
                        <a:t> 110 kV ne </a:t>
                      </a:r>
                      <a:r>
                        <a:rPr lang="en-US" sz="1200" b="1" dirty="0" err="1">
                          <a:effectLst/>
                        </a:rPr>
                        <a:t>Nenstacionin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Kajan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106,718,510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Maj 2020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100%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extLst>
                  <a:ext uri="{0D108BD9-81ED-4DB2-BD59-A6C34878D82A}">
                    <a16:rowId xmlns:a16="http://schemas.microsoft.com/office/drawing/2014/main" xmlns="" val="4170242972"/>
                  </a:ext>
                </a:extLst>
              </a:tr>
              <a:tr h="5575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Tirane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Tirane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Rivënia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në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punë</a:t>
                      </a:r>
                      <a:r>
                        <a:rPr lang="en-US" sz="1200" b="1" dirty="0">
                          <a:effectLst/>
                        </a:rPr>
                        <a:t> e </a:t>
                      </a:r>
                      <a:r>
                        <a:rPr lang="en-US" sz="1200" b="1" dirty="0" err="1">
                          <a:effectLst/>
                        </a:rPr>
                        <a:t>segmentit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kabllor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të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linjës</a:t>
                      </a:r>
                      <a:r>
                        <a:rPr lang="en-US" sz="1200" b="1" dirty="0">
                          <a:effectLst/>
                        </a:rPr>
                        <a:t> 110 kV </a:t>
                      </a:r>
                      <a:r>
                        <a:rPr lang="en-US" sz="1200" b="1" dirty="0" err="1">
                          <a:effectLst/>
                        </a:rPr>
                        <a:t>Nënstacioni</a:t>
                      </a:r>
                      <a:r>
                        <a:rPr lang="en-US" sz="1200" b="1" dirty="0">
                          <a:effectLst/>
                        </a:rPr>
                        <a:t> Tirana 1 – </a:t>
                      </a:r>
                      <a:r>
                        <a:rPr lang="en-US" sz="1200" b="1" dirty="0" err="1">
                          <a:effectLst/>
                        </a:rPr>
                        <a:t>Nënstacioni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Traktora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7,242,842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</a:rPr>
                        <a:t>Qershor</a:t>
                      </a:r>
                      <a:r>
                        <a:rPr lang="en-US" sz="1200" b="1" dirty="0" smtClean="0">
                          <a:effectLst/>
                        </a:rPr>
                        <a:t> 2020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100%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extLst>
                  <a:ext uri="{0D108BD9-81ED-4DB2-BD59-A6C34878D82A}">
                    <a16:rowId xmlns:a16="http://schemas.microsoft.com/office/drawing/2014/main" xmlns="" val="2943002398"/>
                  </a:ext>
                </a:extLst>
              </a:tr>
              <a:tr h="383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Tirane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Tirane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Sistemimi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 smtClean="0">
                          <a:effectLst/>
                        </a:rPr>
                        <a:t>i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problematikave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te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drenazhimit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te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ujrave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te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permbytjeve</a:t>
                      </a:r>
                      <a:r>
                        <a:rPr lang="en-US" sz="1200" b="1" dirty="0">
                          <a:effectLst/>
                        </a:rPr>
                        <a:t> ne </a:t>
                      </a:r>
                      <a:r>
                        <a:rPr lang="en-US" sz="1200" b="1" dirty="0" err="1">
                          <a:effectLst/>
                        </a:rPr>
                        <a:t>Nenstacionin</a:t>
                      </a:r>
                      <a:r>
                        <a:rPr lang="en-US" sz="1200" b="1" dirty="0">
                          <a:effectLst/>
                        </a:rPr>
                        <a:t> 400/220/110 kV Tirana 2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14,669,761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</a:rPr>
                        <a:t>Korrik</a:t>
                      </a:r>
                      <a:r>
                        <a:rPr lang="en-US" sz="1200" b="1" dirty="0" smtClean="0">
                          <a:effectLst/>
                        </a:rPr>
                        <a:t> 2020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100%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extLst>
                  <a:ext uri="{0D108BD9-81ED-4DB2-BD59-A6C34878D82A}">
                    <a16:rowId xmlns:a16="http://schemas.microsoft.com/office/drawing/2014/main" xmlns="" val="2169827702"/>
                  </a:ext>
                </a:extLst>
              </a:tr>
              <a:tr h="383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Lushnje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Rehabilitimi I anes 110 kV I Nenstacionit Plastmas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96,211,092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Maj 2020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100%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extLst>
                  <a:ext uri="{0D108BD9-81ED-4DB2-BD59-A6C34878D82A}">
                    <a16:rowId xmlns:a16="http://schemas.microsoft.com/office/drawing/2014/main" xmlns="" val="2831347705"/>
                  </a:ext>
                </a:extLst>
              </a:tr>
              <a:tr h="383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Jagodine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Rikonstruksioni i Nstacionit 110kV Jagodinë.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224,458,560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</a:rPr>
                        <a:t>Shkurt</a:t>
                      </a:r>
                      <a:r>
                        <a:rPr lang="en-US" sz="1200" b="1" dirty="0" smtClean="0">
                          <a:effectLst/>
                        </a:rPr>
                        <a:t> 2020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100%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extLst>
                  <a:ext uri="{0D108BD9-81ED-4DB2-BD59-A6C34878D82A}">
                    <a16:rowId xmlns:a16="http://schemas.microsoft.com/office/drawing/2014/main" xmlns="" val="3492779620"/>
                  </a:ext>
                </a:extLst>
              </a:tr>
              <a:tr h="3902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Elbasan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Librazhd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Rikonstruksioni i impiantit 110 kV të nënstacionit Librazhd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119,935,293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</a:rPr>
                        <a:t>Qershor</a:t>
                      </a:r>
                      <a:r>
                        <a:rPr lang="en-US" sz="1200" b="1" dirty="0" smtClean="0">
                          <a:effectLst/>
                        </a:rPr>
                        <a:t> 2020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100%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extLst>
                  <a:ext uri="{0D108BD9-81ED-4DB2-BD59-A6C34878D82A}">
                    <a16:rowId xmlns:a16="http://schemas.microsoft.com/office/drawing/2014/main" xmlns="" val="2299404551"/>
                  </a:ext>
                </a:extLst>
              </a:tr>
              <a:tr h="383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Elbasan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Prrenjas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Rehabilitimi i anës 110 kV të nënstacionit Prrenjas.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128,320,957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</a:rPr>
                        <a:t>Qershor</a:t>
                      </a:r>
                      <a:r>
                        <a:rPr lang="en-US" sz="1200" b="1" dirty="0" smtClean="0">
                          <a:effectLst/>
                        </a:rPr>
                        <a:t> 2020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100%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extLst>
                  <a:ext uri="{0D108BD9-81ED-4DB2-BD59-A6C34878D82A}">
                    <a16:rowId xmlns:a16="http://schemas.microsoft.com/office/drawing/2014/main" xmlns="" val="4191583446"/>
                  </a:ext>
                </a:extLst>
              </a:tr>
              <a:tr h="5575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Durres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Durrës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Ndërtimi Linjës TL, 110 kV, N/Stacioni Sallmone - Gjiri i Lalëzit dhe shtesë trakti 110 kV në N/Stacionin Sallmone.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219,452,348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</a:rPr>
                        <a:t>Korrik</a:t>
                      </a:r>
                      <a:r>
                        <a:rPr lang="en-US" sz="1200" b="1" dirty="0" smtClean="0">
                          <a:effectLst/>
                        </a:rPr>
                        <a:t> 2020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100%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extLst>
                  <a:ext uri="{0D108BD9-81ED-4DB2-BD59-A6C34878D82A}">
                    <a16:rowId xmlns:a16="http://schemas.microsoft.com/office/drawing/2014/main" xmlns="" val="3859368987"/>
                  </a:ext>
                </a:extLst>
              </a:tr>
              <a:tr h="383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Vlore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Sarandë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Instalimi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i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trosit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 smtClean="0">
                          <a:effectLst/>
                        </a:rPr>
                        <a:t>OPGë</a:t>
                      </a:r>
                      <a:r>
                        <a:rPr lang="en-US" sz="1200" b="1" dirty="0" smtClean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në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linjën</a:t>
                      </a:r>
                      <a:r>
                        <a:rPr lang="en-US" sz="1200" b="1" dirty="0">
                          <a:effectLst/>
                        </a:rPr>
                        <a:t> 154 kV Bistrica 1 - </a:t>
                      </a:r>
                      <a:r>
                        <a:rPr lang="en-US" sz="1200" b="1" dirty="0" err="1" smtClean="0">
                          <a:effectLst/>
                        </a:rPr>
                        <a:t>Kufi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7,488,867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</a:rPr>
                        <a:t>Gusht</a:t>
                      </a:r>
                      <a:r>
                        <a:rPr lang="en-US" sz="1200" b="1" dirty="0" smtClean="0">
                          <a:effectLst/>
                        </a:rPr>
                        <a:t> 2020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100%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1429" marR="21429" marT="0" marB="0" anchor="ctr"/>
                </a:tc>
                <a:extLst>
                  <a:ext uri="{0D108BD9-81ED-4DB2-BD59-A6C34878D82A}">
                    <a16:rowId xmlns:a16="http://schemas.microsoft.com/office/drawing/2014/main" xmlns="" val="406897564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18183" y="104141"/>
            <a:ext cx="693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INVESTIMET E PËRFUNDUARA NË VITIN 2020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73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806945" y="1336431"/>
            <a:ext cx="10410809" cy="46247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94573" y="13621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76176" rIns="0" bIns="380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76176" rIns="0" bIns="3808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56606" y="323165"/>
            <a:ext cx="9878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INVESTIMEVE NË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RRJETIN E TRANSMETIMIT DERI NË VITIN 2023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600563"/>
              </p:ext>
            </p:extLst>
          </p:nvPr>
        </p:nvGraphicFramePr>
        <p:xfrm>
          <a:off x="251926" y="837513"/>
          <a:ext cx="11831216" cy="5908518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728905">
                  <a:extLst>
                    <a:ext uri="{9D8B030D-6E8A-4147-A177-3AD203B41FA5}">
                      <a16:colId xmlns:a16="http://schemas.microsoft.com/office/drawing/2014/main" xmlns="" val="4117610283"/>
                    </a:ext>
                  </a:extLst>
                </a:gridCol>
                <a:gridCol w="8402660">
                  <a:extLst>
                    <a:ext uri="{9D8B030D-6E8A-4147-A177-3AD203B41FA5}">
                      <a16:colId xmlns:a16="http://schemas.microsoft.com/office/drawing/2014/main" xmlns="" val="1961478073"/>
                    </a:ext>
                  </a:extLst>
                </a:gridCol>
                <a:gridCol w="2699651">
                  <a:extLst>
                    <a:ext uri="{9D8B030D-6E8A-4147-A177-3AD203B41FA5}">
                      <a16:colId xmlns:a16="http://schemas.microsoft.com/office/drawing/2014/main" xmlns="" val="2230475202"/>
                    </a:ext>
                  </a:extLst>
                </a:gridCol>
              </a:tblGrid>
              <a:tr h="803308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cap="none" spc="0" dirty="0" err="1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Investimi</a:t>
                      </a:r>
                      <a:endParaRPr lang="en-US" sz="2000" b="1" i="0" u="none" strike="noStrik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2000" b="1" u="none" strike="noStrike" cap="none" spc="0" dirty="0" err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Vlera</a:t>
                      </a:r>
                      <a:r>
                        <a:rPr lang="en-US" sz="2000" b="1" u="none" strike="noStrike" cap="none" spc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 e </a:t>
                      </a:r>
                      <a:r>
                        <a:rPr lang="en-US" sz="2000" b="1" u="none" strike="noStrike" cap="none" spc="0" dirty="0" err="1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Parashikuar</a:t>
                      </a:r>
                      <a:endParaRPr lang="en-US" sz="2000" b="1" i="0" u="none" strike="noStrik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5439527"/>
                  </a:ext>
                </a:extLst>
              </a:tr>
              <a:tr h="26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Ndertimi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I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linjes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re 110 kV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Fier-Hoxhare</a:t>
                      </a:r>
                      <a:endParaRPr lang="en-US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250,000,000 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8804769"/>
                  </a:ext>
                </a:extLst>
              </a:tr>
              <a:tr h="26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Ndertimi I linjes re kabllore Tirana1-Qender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100,000,000 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66346718"/>
                  </a:ext>
                </a:extLst>
              </a:tr>
              <a:tr h="6502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Zgjerimi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N/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Tirana1  TR 220/20  63 MVA  (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Trakti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220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kV,seksioni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trete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20 kV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dhe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bazamenti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TR 63MVA )</a:t>
                      </a:r>
                      <a:endParaRPr lang="en-US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100,000,000 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2445455"/>
                  </a:ext>
                </a:extLst>
              </a:tr>
              <a:tr h="26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Zgjerimi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dhe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rikonstruksioni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n/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Sharre</a:t>
                      </a:r>
                      <a:endParaRPr lang="en-US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250,000,000 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7603732"/>
                  </a:ext>
                </a:extLst>
              </a:tr>
              <a:tr h="26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Ndërtimi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linjës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së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re 110kV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Gjiri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Lalzit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 Porto Romano </a:t>
                      </a:r>
                      <a:endParaRPr lang="en-US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300,000,000 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701587"/>
                  </a:ext>
                </a:extLst>
              </a:tr>
              <a:tr h="26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Ndertimi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I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linjes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re 110 kV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Gjiri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Lalzit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-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F.Kuqe</a:t>
                      </a:r>
                      <a:endParaRPr lang="en-US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300,000,000 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97667250"/>
                  </a:ext>
                </a:extLst>
              </a:tr>
              <a:tr h="599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Ndërtimi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N/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Stacionit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të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ri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110/35/20 kV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Palasë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dhe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linjës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110 kV me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vlerë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të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parashikuar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rreth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320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milion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lekë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në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bashkëpunim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me OSHEE</a:t>
                      </a:r>
                      <a:endParaRPr lang="en-US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320,000,000 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4750960"/>
                  </a:ext>
                </a:extLst>
              </a:tr>
              <a:tr h="26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Zgjerimi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dhe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rikonstruksioni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n/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F.Krujë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faza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e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parë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420,000,000 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5325670"/>
                  </a:ext>
                </a:extLst>
              </a:tr>
              <a:tr h="26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Rikonstruksione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Nënstacionesh</a:t>
                      </a:r>
                      <a:endParaRPr lang="en-US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1,350,000,000 </a:t>
                      </a:r>
                      <a:endParaRPr lang="en-US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3418437"/>
                  </a:ext>
                </a:extLst>
              </a:tr>
              <a:tr h="26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Blerja e një trakti lëvizës 110kV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350,000,000 </a:t>
                      </a:r>
                      <a:endParaRPr lang="en-US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3251413"/>
                  </a:ext>
                </a:extLst>
              </a:tr>
              <a:tr h="26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Furnizimi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fazës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rezervë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400/220 kV 115 MVA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Koman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160,000,000 </a:t>
                      </a:r>
                      <a:endParaRPr lang="en-US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02077544"/>
                  </a:ext>
                </a:extLst>
              </a:tr>
              <a:tr h="26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Ndërtim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linjës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së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re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Çorovodë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Këlcyrë</a:t>
                      </a:r>
                      <a:endParaRPr lang="en-US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480,000,000 </a:t>
                      </a:r>
                      <a:endParaRPr lang="en-US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8434315"/>
                  </a:ext>
                </a:extLst>
              </a:tr>
              <a:tr h="26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Furnizim vendosje shuntreaktori 400 kV 120MVAr Tirana2 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550,000,000 </a:t>
                      </a:r>
                      <a:endParaRPr lang="en-US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6751138"/>
                  </a:ext>
                </a:extLst>
              </a:tr>
              <a:tr h="26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Ndërtimi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linjës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së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re 110kV HEC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Lurë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Shumat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300,000,000 </a:t>
                      </a:r>
                      <a:endParaRPr lang="en-US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8795399"/>
                  </a:ext>
                </a:extLst>
              </a:tr>
              <a:tr h="26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6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Rikonstruksion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linjës</a:t>
                      </a:r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Fier-Kafaraj-Vlora1 </a:t>
                      </a:r>
                      <a:endParaRPr lang="en-US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      350,000,000 </a:t>
                      </a:r>
                      <a:endParaRPr lang="en-US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9294222"/>
                  </a:ext>
                </a:extLst>
              </a:tr>
              <a:tr h="394370">
                <a:tc gridSpan="2">
                  <a:txBody>
                    <a:bodyPr/>
                    <a:lstStyle/>
                    <a:p>
                      <a:pPr algn="ctr" fontAlgn="b"/>
                      <a:endParaRPr lang="en-US" sz="2400" b="1" i="0" u="none" strike="noStrik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5,580,000,000 </a:t>
                      </a:r>
                      <a:endParaRPr lang="en-US" sz="2400" b="1" i="0" u="none" strike="noStrike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0480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F783785-A473-4A26-A984-D60094C30BBB}"/>
              </a:ext>
            </a:extLst>
          </p:cNvPr>
          <p:cNvSpPr txBox="1">
            <a:spLocks/>
          </p:cNvSpPr>
          <p:nvPr/>
        </p:nvSpPr>
        <p:spPr>
          <a:xfrm>
            <a:off x="2540964" y="2591943"/>
            <a:ext cx="6383231" cy="1382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ENERGJIA E RINOVUESHME</a:t>
            </a:r>
            <a:endParaRPr kumimoji="0" lang="en-US" sz="3600" b="1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6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62" y="334520"/>
            <a:ext cx="3165231" cy="218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FCEB0B5-EC1F-4323-8688-69F8C7381F1D}"/>
              </a:ext>
            </a:extLst>
          </p:cNvPr>
          <p:cNvSpPr txBox="1">
            <a:spLocks/>
          </p:cNvSpPr>
          <p:nvPr/>
        </p:nvSpPr>
        <p:spPr>
          <a:xfrm>
            <a:off x="522452" y="-267419"/>
            <a:ext cx="10583501" cy="17812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err="1" smtClean="0">
                <a:solidFill>
                  <a:schemeClr val="tx1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entury Gothic" panose="020B0502020202020204"/>
              </a:rPr>
              <a:t>Burimet</a:t>
            </a:r>
            <a:r>
              <a:rPr lang="en-US" sz="3200" b="1" dirty="0" smtClean="0">
                <a:solidFill>
                  <a:schemeClr val="tx1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entury Gothic" panose="020B0502020202020204"/>
              </a:rPr>
              <a:t> e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entury Gothic" panose="020B0502020202020204"/>
              </a:rPr>
              <a:t>Rinovueshme</a:t>
            </a:r>
            <a:r>
              <a:rPr lang="en-US" sz="3200" b="1" dirty="0" smtClean="0">
                <a:solidFill>
                  <a:schemeClr val="tx1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entury Gothic" panose="020B0502020202020204"/>
              </a:rPr>
              <a:t> 2011-2019 </a:t>
            </a:r>
            <a:endParaRPr lang="en-US" sz="3200" b="1" dirty="0">
              <a:solidFill>
                <a:schemeClr val="tx1"/>
              </a:soli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Century Gothic" panose="020B0502020202020204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644673"/>
              </p:ext>
            </p:extLst>
          </p:nvPr>
        </p:nvGraphicFramePr>
        <p:xfrm>
          <a:off x="1138685" y="1052423"/>
          <a:ext cx="9351034" cy="5564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60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2706973-726E-4B29-BC8F-BB2D69680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919346"/>
              </p:ext>
            </p:extLst>
          </p:nvPr>
        </p:nvGraphicFramePr>
        <p:xfrm>
          <a:off x="681487" y="629728"/>
          <a:ext cx="10575986" cy="609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1460738" y="127853"/>
            <a:ext cx="9175631" cy="66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cap="none" spc="20" baseline="0">
                <a:solidFill>
                  <a:prstClr val="white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Ecuria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financimit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projekteve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buxhetore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Drejtorisë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së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Energjive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Rinovueshme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(2017-2020)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8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20-01-17 at 3.55.15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46" y="1777469"/>
            <a:ext cx="5200175" cy="3616709"/>
          </a:xfrm>
          <a:prstGeom prst="rect">
            <a:avLst/>
          </a:prstGeom>
        </p:spPr>
      </p:pic>
      <p:sp>
        <p:nvSpPr>
          <p:cNvPr id="6" name="Title 11">
            <a:extLst>
              <a:ext uri="{FF2B5EF4-FFF2-40B4-BE49-F238E27FC236}">
                <a16:creationId xmlns:a16="http://schemas.microsoft.com/office/drawing/2014/main" xmlns="" id="{57965502-AA25-42DF-ABB5-36CAE087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44" y="-531853"/>
            <a:ext cx="9934575" cy="1217260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PARKU FOTOVOLTAIK I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KARAVASTASë</a:t>
            </a:r>
            <a:endParaRPr lang="en-US" sz="2800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844662" y="1642356"/>
            <a:ext cx="5737294" cy="5215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Kapaciteti i instaluar:</a:t>
            </a:r>
            <a:r>
              <a:rPr lang="nl-N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		</a:t>
            </a:r>
          </a:p>
          <a:p>
            <a:r>
              <a:rPr lang="nl-N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 MWp</a:t>
            </a:r>
          </a:p>
          <a:p>
            <a:endParaRPr lang="nl-NL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Alokimi i energjisë së prodhuar:</a:t>
            </a:r>
            <a:r>
              <a:rPr lang="nl-N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nl-N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e prodhimit do të blihet nga FSHU (PPA) dhe 50% do të tregtohet në treg të lirë</a:t>
            </a:r>
          </a:p>
          <a:p>
            <a:endParaRPr lang="nl-NL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Çmimi i blerjes së energjisë</a:t>
            </a:r>
            <a:r>
              <a:rPr lang="nl-N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		</a:t>
            </a:r>
          </a:p>
          <a:p>
            <a:r>
              <a:rPr lang="nl-N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24.89 euro/MW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050" b="1" dirty="0" smtClean="0"/>
          </a:p>
        </p:txBody>
      </p:sp>
    </p:spTree>
    <p:extLst>
      <p:ext uri="{BB962C8B-B14F-4D97-AF65-F5344CB8AC3E}">
        <p14:creationId xmlns:p14="http://schemas.microsoft.com/office/powerpoint/2010/main" val="19673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/>
          <p:cNvSpPr txBox="1">
            <a:spLocks/>
          </p:cNvSpPr>
          <p:nvPr/>
        </p:nvSpPr>
        <p:spPr>
          <a:xfrm>
            <a:off x="5718586" y="1766198"/>
            <a:ext cx="5737294" cy="5215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Kapaciteti i instaluar:</a:t>
            </a:r>
            <a:r>
              <a:rPr lang="nl-N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		</a:t>
            </a:r>
          </a:p>
          <a:p>
            <a:r>
              <a:rPr lang="nl-N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MWp</a:t>
            </a:r>
          </a:p>
          <a:p>
            <a:endParaRPr lang="nl-NL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Alokimi i energjisë së prodhuar:</a:t>
            </a:r>
            <a:r>
              <a:rPr lang="nl-N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nl-N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 e prodhimit do të blihet nga FSHU (PPA) dhe 30% do të tregtohet në treg të lirë</a:t>
            </a:r>
          </a:p>
          <a:p>
            <a:endParaRPr lang="nl-NL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Çmimi i blerjes së energjisë</a:t>
            </a:r>
            <a:r>
              <a:rPr lang="nl-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nl-N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r>
              <a:rPr lang="nl-N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Shpallet më 2 Mars 2021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050" b="1" dirty="0" smtClean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xmlns="" id="{57965502-AA25-42DF-ABB5-36CAE087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29" y="-359325"/>
            <a:ext cx="9934575" cy="1217260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PARKU FOTOVOLTAIK I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spitallës</a:t>
            </a:r>
            <a:endParaRPr lang="en-US" sz="2800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7" name="Picture 6" descr="Screen Shot 2020-11-16 at 3.27.5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33" y="1528604"/>
            <a:ext cx="4213839" cy="456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/>
          <p:cNvSpPr txBox="1">
            <a:spLocks/>
          </p:cNvSpPr>
          <p:nvPr/>
        </p:nvSpPr>
        <p:spPr>
          <a:xfrm>
            <a:off x="812651" y="1757436"/>
            <a:ext cx="10598630" cy="5419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nl-N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Zhvillimi i një ankandi të tretë për ndërtimin e një parku fotovoltaik me kapacitet të instaluar prej 100 MWp;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nl-NL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nl-N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Shpallja e ankandeve hibride (fotovoltaike për zhvillimin e kapaciteteve të reja (350 MW parashikuar më Planin Kombëtar të Konsoliduar);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nl-NL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nl-N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Shpallja e ankandit të parë eolik, për kapacitete deri në 130 MW. </a:t>
            </a:r>
            <a:endParaRPr lang="nl-NL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xmlns="" id="{57965502-AA25-42DF-ABB5-36CAE087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679" y="-235500"/>
            <a:ext cx="9934575" cy="1217260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Projekte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të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REJA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brenda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2021</a:t>
            </a:r>
            <a:endParaRPr lang="en-US" sz="2800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75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/>
          <p:cNvSpPr txBox="1">
            <a:spLocks/>
          </p:cNvSpPr>
          <p:nvPr/>
        </p:nvSpPr>
        <p:spPr>
          <a:xfrm>
            <a:off x="6211019" y="1449238"/>
            <a:ext cx="5408762" cy="5106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nl-N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Shpallja e ankandit të parë eolik në tremujorin e parë të 2021;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nl-NL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nl-N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Projekte me kapacitet </a:t>
            </a:r>
            <a:r>
              <a:rPr lang="nl-N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 prej 30 MW dhe një kapacitet maksimal prej 75 </a:t>
            </a:r>
            <a:r>
              <a:rPr lang="nl-N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nl-NL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nl-N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Studimi SECO/BERZH </a:t>
            </a:r>
            <a:r>
              <a:rPr lang="nl-N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që identifikon zonat </a:t>
            </a:r>
            <a:r>
              <a:rPr lang="nl-N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potenciale me energji nga era dhe shmang </a:t>
            </a:r>
            <a:r>
              <a:rPr lang="nl-N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zonat </a:t>
            </a:r>
            <a:r>
              <a:rPr lang="nl-N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nl-N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mbrojtura.</a:t>
            </a:r>
            <a:endParaRPr lang="nl-NL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xmlns="" id="{57965502-AA25-42DF-ABB5-36CAE087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679" y="-235500"/>
            <a:ext cx="9934575" cy="1217260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Njoftim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paraprak</a:t>
            </a:r>
            <a:endParaRPr lang="en-US" sz="2800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2050" name="Picture 2" descr="How Does Wind Energy Work? - Scientific Americ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5" y="1449238"/>
            <a:ext cx="5197480" cy="427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0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719" y="221305"/>
            <a:ext cx="9905998" cy="1187866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Ndarja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OSHEE Group sh.a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90" y="1082896"/>
            <a:ext cx="10909689" cy="5274771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Ndarja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ligjore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dhe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funksionale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e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operatorit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të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shpërndarjes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së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energjisë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elektrike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(OSHEE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sh.A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),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ka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për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qëllim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ndarjen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e </a:t>
            </a:r>
            <a:r>
              <a:rPr lang="sq-AL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aktivitetit te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shpërndarjes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nga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furnizimi</a:t>
            </a:r>
            <a:r>
              <a:rPr lang="sq-AL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me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energji</a:t>
            </a:r>
            <a:r>
              <a:rPr lang="sq-AL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elektrike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algn="just"/>
            <a:endParaRPr lang="en-GB" b="1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Nga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1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janar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2020,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ndarja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ligjore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dhe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funksionale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e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operatorit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të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shpërndarjes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sq-AL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se energjise elektrike sh.A 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(OSHEE s</a:t>
            </a:r>
            <a:r>
              <a:rPr lang="sq-AL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h.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A)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ka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përfunduar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dhe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t</a:t>
            </a:r>
            <a:r>
              <a:rPr lang="sq-AL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ë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tre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kompanit</a:t>
            </a:r>
            <a:r>
              <a:rPr lang="sq-AL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ë bija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ushtrojn</a:t>
            </a:r>
            <a:r>
              <a:rPr lang="sq-AL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ë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aktivitetin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e tyre n</a:t>
            </a:r>
            <a:r>
              <a:rPr lang="sq-AL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ë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p</a:t>
            </a:r>
            <a:r>
              <a:rPr lang="sq-AL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ë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rputhje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me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licencat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e l</a:t>
            </a:r>
            <a:r>
              <a:rPr lang="sq-AL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ë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shuara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nga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Enti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Rregullator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Energjisë</a:t>
            </a:r>
            <a:r>
              <a:rPr lang="sq-AL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si me posht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ë</a:t>
            </a:r>
            <a:r>
              <a:rPr lang="sq-AL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pPr marL="1027113" indent="-284163" algn="just">
              <a:buAutoNum type="arabicPeriod"/>
            </a:pP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Furnizuesi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shërbimit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universal (FSHU)</a:t>
            </a:r>
          </a:p>
          <a:p>
            <a:pPr marL="1027113" indent="-284163" algn="just">
              <a:buAutoNum type="arabicPeriod"/>
            </a:pP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Furnizuesi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tregut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të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lirë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(FTL) </a:t>
            </a:r>
          </a:p>
          <a:p>
            <a:pPr marL="1027113" indent="-284163" algn="just">
              <a:buAutoNum type="arabicPeriod"/>
            </a:pP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Operatori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sistemit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të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shpërndarjes</a:t>
            </a:r>
            <a:r>
              <a:rPr lang="en-GB" sz="2400" b="1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(OSSH)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F783785-A473-4A26-A984-D60094C30BBB}"/>
              </a:ext>
            </a:extLst>
          </p:cNvPr>
          <p:cNvSpPr txBox="1">
            <a:spLocks/>
          </p:cNvSpPr>
          <p:nvPr/>
        </p:nvSpPr>
        <p:spPr>
          <a:xfrm>
            <a:off x="2540964" y="2591943"/>
            <a:ext cx="6383231" cy="1382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 err="1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Sektori</a:t>
            </a:r>
            <a:r>
              <a:rPr kumimoji="0" lang="en-US" sz="3600" b="1" i="0" u="none" strike="noStrike" kern="1200" cap="all" spc="0" normalizeH="0" baseline="0" noProof="0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all" spc="0" normalizeH="0" baseline="0" noProof="0" dirty="0" err="1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hidrokarbur</a:t>
            </a:r>
            <a:endParaRPr kumimoji="0" lang="en-US" sz="3600" b="1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6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62" y="334520"/>
            <a:ext cx="3165231" cy="2189197"/>
          </a:xfrm>
          <a:prstGeom prst="rect">
            <a:avLst/>
          </a:prstGeom>
        </p:spPr>
      </p:pic>
      <p:pic>
        <p:nvPicPr>
          <p:cNvPr id="5" name="Picture 1" descr="D:\ERSI\LOG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9598" y="5347902"/>
            <a:ext cx="2285961" cy="1203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90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9362" y="213935"/>
            <a:ext cx="1093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err="1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Sasitë</a:t>
            </a:r>
            <a:r>
              <a:rPr lang="en-US" sz="2800" b="1" cap="all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e </a:t>
            </a:r>
            <a:r>
              <a:rPr lang="en-US" sz="2800" b="1" cap="all" dirty="0" err="1" smtClean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prodhuara</a:t>
            </a:r>
            <a:r>
              <a:rPr lang="en-US" sz="2800" b="1" cap="all" dirty="0" smtClean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cap="all" dirty="0" err="1" smtClean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të</a:t>
            </a:r>
            <a:r>
              <a:rPr lang="en-US" sz="2800" b="1" cap="all" dirty="0" smtClean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cap="all" dirty="0" err="1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naftës</a:t>
            </a:r>
            <a:r>
              <a:rPr lang="en-US" sz="2800" b="1" cap="all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cap="all" dirty="0" err="1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bruto</a:t>
            </a:r>
            <a:endParaRPr lang="en-US" sz="2800" b="1" cap="all" dirty="0">
              <a:ln w="3175" cmpd="sng">
                <a:noFill/>
              </a:ln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252782"/>
              </p:ext>
            </p:extLst>
          </p:nvPr>
        </p:nvGraphicFramePr>
        <p:xfrm>
          <a:off x="1397480" y="1204385"/>
          <a:ext cx="9526519" cy="4333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925214" y="5971369"/>
            <a:ext cx="10881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Sasia</a:t>
            </a:r>
            <a:r>
              <a:rPr lang="en-US" b="1" dirty="0" smtClean="0"/>
              <a:t> e p</a:t>
            </a:r>
            <a:r>
              <a:rPr lang="sq-AL" b="1" dirty="0" err="1" smtClean="0"/>
              <a:t>rodh</a:t>
            </a:r>
            <a:r>
              <a:rPr lang="en-US" b="1" dirty="0" err="1" smtClean="0"/>
              <a:t>uar</a:t>
            </a:r>
            <a:r>
              <a:rPr lang="sq-AL" b="1" dirty="0" smtClean="0"/>
              <a:t> </a:t>
            </a:r>
            <a:r>
              <a:rPr lang="en-US" b="1" dirty="0" smtClean="0"/>
              <a:t>e</a:t>
            </a:r>
            <a:r>
              <a:rPr lang="sq-AL" b="1" dirty="0" smtClean="0"/>
              <a:t> </a:t>
            </a:r>
            <a:r>
              <a:rPr lang="sq-AL" b="1" dirty="0"/>
              <a:t>naftës bruto </a:t>
            </a:r>
            <a:r>
              <a:rPr lang="en-US" b="1" dirty="0" err="1" smtClean="0"/>
              <a:t>ka</a:t>
            </a:r>
            <a:r>
              <a:rPr lang="en-US" b="1" dirty="0"/>
              <a:t> </a:t>
            </a:r>
            <a:r>
              <a:rPr lang="sq-AL" b="1" dirty="0" smtClean="0"/>
              <a:t>një </a:t>
            </a:r>
            <a:r>
              <a:rPr lang="sq-AL" b="1" dirty="0"/>
              <a:t>rritje prej </a:t>
            </a:r>
            <a:r>
              <a:rPr lang="sq-AL" b="1" dirty="0" smtClean="0"/>
              <a:t>31%</a:t>
            </a:r>
            <a:r>
              <a:rPr lang="en-US" b="1" dirty="0" smtClean="0"/>
              <a:t>, </a:t>
            </a:r>
            <a:r>
              <a:rPr lang="en-US" b="1" dirty="0" err="1" smtClean="0"/>
              <a:t>pavaresisht</a:t>
            </a:r>
            <a:r>
              <a:rPr lang="en-US" b="1" dirty="0" smtClean="0"/>
              <a:t> </a:t>
            </a:r>
            <a:r>
              <a:rPr lang="en-US" b="1" dirty="0"/>
              <a:t>s</a:t>
            </a:r>
            <a:r>
              <a:rPr lang="en-US" b="1" dirty="0" smtClean="0"/>
              <a:t>e </a:t>
            </a:r>
            <a:r>
              <a:rPr lang="en-US" b="1" dirty="0" err="1" smtClean="0"/>
              <a:t>periudha</a:t>
            </a:r>
            <a:r>
              <a:rPr lang="en-US" b="1" dirty="0" smtClean="0"/>
              <a:t> 2015-2019 </a:t>
            </a:r>
            <a:r>
              <a:rPr lang="en-US" b="1" dirty="0" err="1"/>
              <a:t>është</a:t>
            </a:r>
            <a:r>
              <a:rPr lang="en-US" b="1" dirty="0"/>
              <a:t> </a:t>
            </a:r>
            <a:r>
              <a:rPr lang="en-US" b="1" dirty="0" err="1" smtClean="0"/>
              <a:t>karakterizuar</a:t>
            </a:r>
            <a:r>
              <a:rPr lang="en-US" b="1" dirty="0" smtClean="0"/>
              <a:t> </a:t>
            </a:r>
            <a:r>
              <a:rPr lang="en-US" b="1" dirty="0" err="1" smtClean="0"/>
              <a:t>nga</a:t>
            </a:r>
            <a:r>
              <a:rPr lang="en-US" b="1" dirty="0" smtClean="0"/>
              <a:t> </a:t>
            </a:r>
            <a:r>
              <a:rPr lang="en-US" b="1" dirty="0" err="1" smtClean="0"/>
              <a:t>çmimi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/>
              <a:t>ulët</a:t>
            </a:r>
            <a:r>
              <a:rPr lang="en-US" b="1" dirty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/>
              <a:t>naftës</a:t>
            </a:r>
            <a:r>
              <a:rPr lang="en-US" b="1" dirty="0"/>
              <a:t> </a:t>
            </a:r>
            <a:r>
              <a:rPr lang="en-US" b="1" dirty="0" err="1" smtClean="0"/>
              <a:t>bruto</a:t>
            </a:r>
            <a:r>
              <a:rPr lang="sq-AL" b="1" dirty="0" smtClean="0"/>
              <a:t>.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3880871" y="3632523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b="1" dirty="0" smtClean="0">
                <a:solidFill>
                  <a:srgbClr val="255692"/>
                </a:solidFill>
              </a:rPr>
              <a:t>5,013,538</a:t>
            </a:r>
            <a:endParaRPr lang="en-US" dirty="0">
              <a:solidFill>
                <a:srgbClr val="25569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58305" y="2283927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b="1" dirty="0">
                <a:solidFill>
                  <a:srgbClr val="255692"/>
                </a:solidFill>
              </a:rPr>
              <a:t>6,574,865</a:t>
            </a:r>
            <a:endParaRPr lang="en-US" dirty="0">
              <a:solidFill>
                <a:srgbClr val="2556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710" y="0"/>
            <a:ext cx="9905998" cy="979714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Perpunimi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dhe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eksporti</a:t>
            </a:r>
            <a:r>
              <a:rPr lang="en-US" b="1" dirty="0" smtClean="0">
                <a:solidFill>
                  <a:schemeClr val="tx1"/>
                </a:solidFill>
              </a:rPr>
              <a:t> I </a:t>
            </a:r>
            <a:r>
              <a:rPr lang="en-US" b="1" dirty="0" err="1" smtClean="0">
                <a:solidFill>
                  <a:schemeClr val="tx1"/>
                </a:solidFill>
              </a:rPr>
              <a:t>naftës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bruto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386" y="4554748"/>
            <a:ext cx="1165083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b="1" dirty="0" err="1" smtClean="0"/>
              <a:t>Sasia</a:t>
            </a:r>
            <a:r>
              <a:rPr lang="en-US" b="1" dirty="0" smtClean="0"/>
              <a:t> e </a:t>
            </a:r>
            <a:r>
              <a:rPr lang="en-US" b="1" dirty="0" err="1" smtClean="0"/>
              <a:t>përpunuar</a:t>
            </a:r>
            <a:r>
              <a:rPr lang="en-US" b="1" dirty="0" smtClean="0"/>
              <a:t> e</a:t>
            </a:r>
            <a:r>
              <a:rPr lang="sq-AL" b="1" dirty="0" smtClean="0"/>
              <a:t> </a:t>
            </a:r>
            <a:r>
              <a:rPr lang="sq-AL" b="1" dirty="0"/>
              <a:t>naftës bruto </a:t>
            </a:r>
            <a:r>
              <a:rPr lang="en-US" b="1" dirty="0" err="1" smtClean="0"/>
              <a:t>n</a:t>
            </a:r>
            <a:r>
              <a:rPr lang="en-US" b="1" dirty="0" err="1"/>
              <a:t>ë</a:t>
            </a:r>
            <a:r>
              <a:rPr lang="en-US" b="1" dirty="0" smtClean="0"/>
              <a:t> </a:t>
            </a:r>
            <a:r>
              <a:rPr lang="en-US" b="1" dirty="0" err="1" smtClean="0"/>
              <a:t>rafineritë</a:t>
            </a:r>
            <a:r>
              <a:rPr lang="en-US" b="1" dirty="0" smtClean="0"/>
              <a:t> </a:t>
            </a:r>
            <a:r>
              <a:rPr lang="en-US" b="1" dirty="0" err="1" smtClean="0"/>
              <a:t>vendase</a:t>
            </a:r>
            <a:r>
              <a:rPr lang="en-US" b="1" dirty="0" smtClean="0"/>
              <a:t> </a:t>
            </a:r>
            <a:r>
              <a:rPr lang="sq-AL" b="1" dirty="0" smtClean="0"/>
              <a:t>për </a:t>
            </a:r>
            <a:r>
              <a:rPr lang="sq-AL" b="1" dirty="0"/>
              <a:t>periudhën </a:t>
            </a:r>
            <a:r>
              <a:rPr lang="en-US" b="1" dirty="0" err="1" smtClean="0"/>
              <a:t>është</a:t>
            </a:r>
            <a:r>
              <a:rPr lang="en-US" b="1" dirty="0" smtClean="0"/>
              <a:t> </a:t>
            </a:r>
            <a:r>
              <a:rPr lang="en-US" b="1" dirty="0" err="1" smtClean="0"/>
              <a:t>rritur</a:t>
            </a:r>
            <a:r>
              <a:rPr lang="en-US" b="1" dirty="0" smtClean="0"/>
              <a:t> me </a:t>
            </a:r>
            <a:r>
              <a:rPr lang="en-US" b="1" dirty="0" err="1" smtClean="0"/>
              <a:t>rreth</a:t>
            </a:r>
            <a:r>
              <a:rPr lang="en-US" b="1" dirty="0" smtClean="0"/>
              <a:t> 57% </a:t>
            </a:r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periudhën</a:t>
            </a:r>
            <a:r>
              <a:rPr lang="en-US" b="1" dirty="0" smtClean="0"/>
              <a:t> 2014-2019, </a:t>
            </a:r>
            <a:r>
              <a:rPr lang="en-US" b="1" dirty="0" err="1" smtClean="0"/>
              <a:t>krahasuar</a:t>
            </a:r>
            <a:r>
              <a:rPr lang="en-US" b="1" dirty="0" smtClean="0"/>
              <a:t> me </a:t>
            </a:r>
            <a:r>
              <a:rPr lang="sq-AL" b="1" dirty="0" smtClean="0"/>
              <a:t>2008-2013</a:t>
            </a:r>
            <a:r>
              <a:rPr lang="en-US" b="1" dirty="0" smtClean="0"/>
              <a:t>.</a:t>
            </a:r>
            <a:r>
              <a:rPr lang="sq-AL" b="1" dirty="0" smtClean="0"/>
              <a:t> </a:t>
            </a:r>
            <a:endParaRPr lang="en-US" b="1" dirty="0" smtClean="0"/>
          </a:p>
          <a:p>
            <a:pPr algn="just"/>
            <a:endParaRPr lang="en-US" b="1" dirty="0" smtClean="0"/>
          </a:p>
          <a:p>
            <a:pPr algn="just"/>
            <a:r>
              <a:rPr lang="en-US" b="1" dirty="0" err="1" smtClean="0"/>
              <a:t>Sasia</a:t>
            </a:r>
            <a:r>
              <a:rPr lang="en-US" b="1" dirty="0" smtClean="0"/>
              <a:t> </a:t>
            </a:r>
            <a:r>
              <a:rPr lang="en-US" b="1" dirty="0"/>
              <a:t>e </a:t>
            </a:r>
            <a:r>
              <a:rPr lang="en-US" b="1" dirty="0" err="1" smtClean="0"/>
              <a:t>eksportuar</a:t>
            </a:r>
            <a:r>
              <a:rPr lang="en-US" b="1" dirty="0" smtClean="0"/>
              <a:t> </a:t>
            </a:r>
            <a:r>
              <a:rPr lang="en-US" b="1" dirty="0"/>
              <a:t>e</a:t>
            </a:r>
            <a:r>
              <a:rPr lang="sq-AL" b="1" dirty="0"/>
              <a:t> naftës bruto </a:t>
            </a:r>
            <a:r>
              <a:rPr lang="en-US" b="1" dirty="0" err="1"/>
              <a:t>është</a:t>
            </a:r>
            <a:r>
              <a:rPr lang="en-US" b="1" dirty="0"/>
              <a:t> </a:t>
            </a:r>
            <a:r>
              <a:rPr lang="en-US" b="1" dirty="0" err="1"/>
              <a:t>rritur</a:t>
            </a:r>
            <a:r>
              <a:rPr lang="en-US" b="1" dirty="0"/>
              <a:t> me </a:t>
            </a:r>
            <a:r>
              <a:rPr lang="en-US" b="1" dirty="0" err="1"/>
              <a:t>rreth</a:t>
            </a:r>
            <a:r>
              <a:rPr lang="en-US" b="1" dirty="0"/>
              <a:t> </a:t>
            </a:r>
            <a:r>
              <a:rPr lang="en-US" b="1" dirty="0" smtClean="0"/>
              <a:t>20% </a:t>
            </a:r>
            <a:r>
              <a:rPr lang="en-US" b="1" dirty="0" err="1"/>
              <a:t>për</a:t>
            </a:r>
            <a:r>
              <a:rPr lang="en-US" b="1" dirty="0"/>
              <a:t> </a:t>
            </a:r>
            <a:r>
              <a:rPr lang="en-US" b="1" dirty="0" err="1"/>
              <a:t>periudhën</a:t>
            </a:r>
            <a:r>
              <a:rPr lang="en-US" b="1" dirty="0"/>
              <a:t> 2014-2019, </a:t>
            </a:r>
            <a:r>
              <a:rPr lang="en-US" b="1" dirty="0" err="1"/>
              <a:t>krahasuar</a:t>
            </a:r>
            <a:r>
              <a:rPr lang="en-US" b="1" dirty="0"/>
              <a:t> me </a:t>
            </a:r>
            <a:r>
              <a:rPr lang="en-US" b="1" dirty="0" err="1" smtClean="0"/>
              <a:t>periudhën</a:t>
            </a:r>
            <a:r>
              <a:rPr lang="en-US" b="1" dirty="0" smtClean="0"/>
              <a:t> </a:t>
            </a:r>
            <a:r>
              <a:rPr lang="sq-AL" b="1" dirty="0" smtClean="0"/>
              <a:t>2008-2013</a:t>
            </a:r>
            <a:r>
              <a:rPr lang="en-US" b="1" dirty="0"/>
              <a:t>.</a:t>
            </a:r>
            <a:r>
              <a:rPr lang="sq-AL" b="1" dirty="0"/>
              <a:t> </a:t>
            </a:r>
            <a:endParaRPr lang="en-US" b="1" dirty="0"/>
          </a:p>
          <a:p>
            <a:pPr algn="just"/>
            <a:endParaRPr lang="en-US" dirty="0"/>
          </a:p>
          <a:p>
            <a:pPr algn="r"/>
            <a:r>
              <a:rPr lang="en-US" sz="1400" b="1" dirty="0"/>
              <a:t>*</a:t>
            </a:r>
            <a:r>
              <a:rPr lang="en-US" sz="1400" b="1" dirty="0" smtClean="0"/>
              <a:t>Para </a:t>
            </a:r>
            <a:r>
              <a:rPr lang="en-US" sz="1400" b="1" dirty="0" err="1" smtClean="0"/>
              <a:t>vitit</a:t>
            </a:r>
            <a:r>
              <a:rPr lang="en-US" sz="1400" b="1" dirty="0" smtClean="0"/>
              <a:t> 2008 e </a:t>
            </a:r>
            <a:r>
              <a:rPr lang="en-US" sz="1400" b="1" dirty="0" err="1" smtClean="0"/>
              <a:t>gjith</a:t>
            </a:r>
            <a:r>
              <a:rPr lang="en-US" sz="1400" b="1" dirty="0" err="1"/>
              <a:t>ë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sasia</a:t>
            </a:r>
            <a:r>
              <a:rPr lang="en-US" sz="1400" b="1" dirty="0" smtClean="0"/>
              <a:t> e </a:t>
            </a:r>
            <a:r>
              <a:rPr lang="en-US" sz="1400" b="1" dirty="0" err="1" smtClean="0"/>
              <a:t>naft</a:t>
            </a:r>
            <a:r>
              <a:rPr lang="en-US" sz="1400" b="1" dirty="0" err="1"/>
              <a:t>ë</a:t>
            </a:r>
            <a:r>
              <a:rPr lang="en-US" sz="1400" b="1" dirty="0" err="1" smtClean="0"/>
              <a:t>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bruto</a:t>
            </a:r>
            <a:r>
              <a:rPr lang="en-US" sz="1400" b="1" dirty="0" smtClean="0"/>
              <a:t> e </a:t>
            </a:r>
            <a:r>
              <a:rPr lang="en-US" sz="1400" b="1" dirty="0" err="1" smtClean="0"/>
              <a:t>prodhuar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p</a:t>
            </a:r>
            <a:r>
              <a:rPr lang="en-US" sz="1400" b="1" dirty="0" err="1"/>
              <a:t>ë</a:t>
            </a:r>
            <a:r>
              <a:rPr lang="en-US" sz="1400" b="1" dirty="0" err="1" smtClean="0"/>
              <a:t>rpunohej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në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rafinerite</a:t>
            </a:r>
            <a:r>
              <a:rPr lang="en-US" sz="1400" b="1" dirty="0" smtClean="0"/>
              <a:t> e </a:t>
            </a:r>
            <a:r>
              <a:rPr lang="en-US" sz="1400" b="1" dirty="0" err="1" smtClean="0"/>
              <a:t>naft</a:t>
            </a:r>
            <a:r>
              <a:rPr lang="en-US" sz="1400" b="1" dirty="0" err="1"/>
              <a:t>ë</a:t>
            </a:r>
            <a:r>
              <a:rPr lang="en-US" sz="1400" b="1" dirty="0" err="1" smtClean="0"/>
              <a:t>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në</a:t>
            </a:r>
            <a:r>
              <a:rPr lang="en-US" sz="1400" b="1" dirty="0" smtClean="0"/>
              <a:t> vend</a:t>
            </a:r>
          </a:p>
          <a:p>
            <a:pPr algn="just"/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390515"/>
              </p:ext>
            </p:extLst>
          </p:nvPr>
        </p:nvGraphicFramePr>
        <p:xfrm>
          <a:off x="-86264" y="845390"/>
          <a:ext cx="11800936" cy="391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83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-97766"/>
            <a:ext cx="11443062" cy="148045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I</a:t>
            </a:r>
            <a:r>
              <a:rPr lang="en-US" sz="2800" b="1" dirty="0" err="1" smtClean="0">
                <a:solidFill>
                  <a:schemeClr val="tx1"/>
                </a:solidFill>
              </a:rPr>
              <a:t>nvestimet</a:t>
            </a:r>
            <a:r>
              <a:rPr lang="en-US" sz="2800" b="1" dirty="0" smtClean="0">
                <a:solidFill>
                  <a:schemeClr val="tx1"/>
                </a:solidFill>
              </a:rPr>
              <a:t> E </a:t>
            </a:r>
            <a:r>
              <a:rPr lang="en-US" sz="2800" b="1" dirty="0" err="1" smtClean="0">
                <a:solidFill>
                  <a:schemeClr val="tx1"/>
                </a:solidFill>
              </a:rPr>
              <a:t>realizuara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kompanit</a:t>
            </a:r>
            <a:r>
              <a:rPr lang="en-US" sz="2800" b="1" dirty="0" err="1">
                <a:solidFill>
                  <a:schemeClr val="tx1"/>
                </a:solidFill>
              </a:rPr>
              <a:t>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pal</a:t>
            </a:r>
            <a:r>
              <a:rPr lang="en-US" sz="2800" b="1" dirty="0" err="1">
                <a:solidFill>
                  <a:schemeClr val="tx1"/>
                </a:solidFill>
              </a:rPr>
              <a:t>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</a:t>
            </a:r>
            <a:r>
              <a:rPr lang="en-US" sz="2800" b="1" dirty="0" err="1">
                <a:solidFill>
                  <a:schemeClr val="tx1"/>
                </a:solidFill>
              </a:rPr>
              <a:t>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marr</a:t>
            </a:r>
            <a:r>
              <a:rPr lang="en-US" sz="2800" b="1" dirty="0" err="1">
                <a:solidFill>
                  <a:schemeClr val="tx1"/>
                </a:solidFill>
              </a:rPr>
              <a:t>ë</a:t>
            </a:r>
            <a:r>
              <a:rPr lang="en-US" sz="2800" b="1" dirty="0" err="1" smtClean="0">
                <a:solidFill>
                  <a:schemeClr val="tx1"/>
                </a:solidFill>
              </a:rPr>
              <a:t>veshjet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hidrokarbure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799" y="5747275"/>
            <a:ext cx="11045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/>
              <a:t>Vlera</a:t>
            </a:r>
            <a:r>
              <a:rPr lang="en-US" b="1" dirty="0" smtClean="0"/>
              <a:t> e </a:t>
            </a:r>
            <a:r>
              <a:rPr lang="en-US" b="1" dirty="0" err="1" smtClean="0"/>
              <a:t>investimeve</a:t>
            </a:r>
            <a:r>
              <a:rPr lang="en-US" b="1" dirty="0" smtClean="0"/>
              <a:t> </a:t>
            </a:r>
            <a:r>
              <a:rPr lang="sq-AL" b="1" dirty="0" smtClean="0"/>
              <a:t>për </a:t>
            </a:r>
            <a:r>
              <a:rPr lang="sq-AL" b="1" dirty="0"/>
              <a:t>periudhën </a:t>
            </a:r>
            <a:r>
              <a:rPr lang="en-US" b="1" dirty="0" smtClean="0"/>
              <a:t>2010-2019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sektorin</a:t>
            </a:r>
            <a:r>
              <a:rPr lang="en-US" b="1" dirty="0"/>
              <a:t> e </a:t>
            </a:r>
            <a:r>
              <a:rPr lang="en-US" b="1" dirty="0" err="1"/>
              <a:t>kërkimit</a:t>
            </a:r>
            <a:r>
              <a:rPr lang="sq-AL" b="1" dirty="0"/>
              <a:t> ka qënë  332</a:t>
            </a:r>
            <a:r>
              <a:rPr lang="en-US" b="1" dirty="0" smtClean="0"/>
              <a:t>,</a:t>
            </a:r>
            <a:r>
              <a:rPr lang="sq-AL" b="1" dirty="0" smtClean="0"/>
              <a:t>911</a:t>
            </a:r>
            <a:r>
              <a:rPr lang="en-US" b="1" dirty="0"/>
              <a:t>,</a:t>
            </a:r>
            <a:r>
              <a:rPr lang="en-US" b="1" dirty="0" smtClean="0"/>
              <a:t>000 USD</a:t>
            </a:r>
            <a:r>
              <a:rPr lang="sq-AL" b="1" dirty="0" smtClean="0"/>
              <a:t>, </a:t>
            </a:r>
            <a:r>
              <a:rPr lang="sq-AL" b="1" dirty="0"/>
              <a:t>ndërsa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sektorin</a:t>
            </a:r>
            <a:r>
              <a:rPr lang="en-US" b="1" dirty="0"/>
              <a:t> e </a:t>
            </a:r>
            <a:r>
              <a:rPr lang="en-US" b="1" dirty="0" err="1"/>
              <a:t>prodhimit</a:t>
            </a:r>
            <a:r>
              <a:rPr lang="sq-AL" b="1" dirty="0"/>
              <a:t> ka qënë </a:t>
            </a:r>
            <a:r>
              <a:rPr lang="sq-AL" b="1" dirty="0" smtClean="0"/>
              <a:t>1,693,113</a:t>
            </a:r>
            <a:r>
              <a:rPr lang="en-US" b="1" dirty="0" smtClean="0"/>
              <a:t>,000 USD.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208574"/>
              </p:ext>
            </p:extLst>
          </p:nvPr>
        </p:nvGraphicFramePr>
        <p:xfrm>
          <a:off x="396815" y="1382691"/>
          <a:ext cx="10598347" cy="3768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03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575" y="283474"/>
            <a:ext cx="10820401" cy="66543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TREGUESIT EKONOMIK NË SEKTORIN E PRODHIMIT </a:t>
            </a:r>
            <a:r>
              <a:rPr lang="sq-AL" b="1" dirty="0" smtClean="0">
                <a:solidFill>
                  <a:schemeClr val="tx1"/>
                </a:solidFill>
              </a:rPr>
              <a:t>2013-20</a:t>
            </a:r>
            <a:r>
              <a:rPr lang="en-US" b="1" dirty="0" smtClean="0">
                <a:solidFill>
                  <a:schemeClr val="tx1"/>
                </a:solidFill>
              </a:rPr>
              <a:t>20</a:t>
            </a:r>
            <a:endParaRPr lang="sq-AL" b="1" dirty="0">
              <a:solidFill>
                <a:schemeClr val="tx1"/>
              </a:solidFill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558178"/>
              </p:ext>
            </p:extLst>
          </p:nvPr>
        </p:nvGraphicFramePr>
        <p:xfrm>
          <a:off x="0" y="1708030"/>
          <a:ext cx="12106116" cy="3692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" name="Worksheet" r:id="rId3" imgW="11153789" imgH="2867130" progId="Excel.Sheet.12">
                  <p:embed/>
                </p:oleObj>
              </mc:Choice>
              <mc:Fallback>
                <p:oleObj name="Worksheet" r:id="rId3" imgW="11153789" imgH="2867130" progId="Excel.Sheet.12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8030"/>
                        <a:ext cx="12106116" cy="369210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26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75415385"/>
              </p:ext>
            </p:extLst>
          </p:nvPr>
        </p:nvGraphicFramePr>
        <p:xfrm>
          <a:off x="312890" y="1037474"/>
          <a:ext cx="11160241" cy="582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86098" y="230869"/>
            <a:ext cx="9905998" cy="8066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Marrëveshjet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hidrokarbure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dhe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kërkimet</a:t>
            </a:r>
            <a:r>
              <a:rPr lang="en-US" b="1" dirty="0" smtClean="0">
                <a:solidFill>
                  <a:schemeClr val="tx1"/>
                </a:solidFill>
              </a:rPr>
              <a:t> e </a:t>
            </a:r>
            <a:r>
              <a:rPr lang="en-US" b="1" dirty="0" err="1" smtClean="0">
                <a:solidFill>
                  <a:schemeClr val="tx1"/>
                </a:solidFill>
              </a:rPr>
              <a:t>reja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F783785-A473-4A26-A984-D60094C30BBB}"/>
              </a:ext>
            </a:extLst>
          </p:cNvPr>
          <p:cNvSpPr txBox="1">
            <a:spLocks/>
          </p:cNvSpPr>
          <p:nvPr/>
        </p:nvSpPr>
        <p:spPr>
          <a:xfrm>
            <a:off x="2540966" y="3003595"/>
            <a:ext cx="6383231" cy="1382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err="1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energjia</a:t>
            </a:r>
            <a:endParaRPr kumimoji="0" lang="en-US" sz="4400" b="1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6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65" y="410777"/>
            <a:ext cx="3165231" cy="2189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12F329-6677-4C27-BB9B-8BF603D4A11E}"/>
              </a:ext>
            </a:extLst>
          </p:cNvPr>
          <p:cNvSpPr txBox="1"/>
          <p:nvPr/>
        </p:nvSpPr>
        <p:spPr>
          <a:xfrm>
            <a:off x="8924197" y="6250815"/>
            <a:ext cx="3085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kern="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24 </a:t>
            </a:r>
            <a:r>
              <a:rPr lang="en-US" sz="1600" b="1" kern="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Dhjetor</a:t>
            </a:r>
            <a:r>
              <a:rPr lang="en-US" sz="1600" b="1" kern="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2020</a:t>
            </a:r>
            <a:endParaRPr lang="en-US" sz="1600" b="1" kern="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866" y="221412"/>
            <a:ext cx="9905998" cy="1353015"/>
          </a:xfrm>
        </p:spPr>
        <p:txBody>
          <a:bodyPr/>
          <a:lstStyle/>
          <a:p>
            <a:r>
              <a:rPr lang="sq-A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Liberalizimi i tregut të energjisë elektrike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22" y="1302588"/>
            <a:ext cx="10921042" cy="44253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b="1" dirty="0" err="1" smtClean="0">
                <a:solidFill>
                  <a:schemeClr val="tx1"/>
                </a:solidFill>
                <a:effectLst/>
              </a:rPr>
              <a:t>nga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b="1" dirty="0">
                <a:solidFill>
                  <a:schemeClr val="tx1"/>
                </a:solidFill>
                <a:effectLst/>
              </a:rPr>
              <a:t>18 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Mars </a:t>
            </a:r>
            <a:r>
              <a:rPr lang="en-GB" b="1" dirty="0">
                <a:solidFill>
                  <a:schemeClr val="tx1"/>
                </a:solidFill>
                <a:effectLst/>
              </a:rPr>
              <a:t>2020,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të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gjithë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konsumatorët</a:t>
            </a:r>
            <a:r>
              <a:rPr lang="en-GB" b="1" dirty="0">
                <a:solidFill>
                  <a:schemeClr val="tx1"/>
                </a:solidFill>
                <a:effectLst/>
              </a:rPr>
              <a:t> e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lidhur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në</a:t>
            </a:r>
            <a:r>
              <a:rPr lang="en-GB" b="1" dirty="0">
                <a:solidFill>
                  <a:schemeClr val="tx1"/>
                </a:solidFill>
                <a:effectLst/>
              </a:rPr>
              <a:t> 35 kV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furnizohen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në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treg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të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liberalizuar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, </a:t>
            </a:r>
            <a:r>
              <a:rPr lang="en-GB" b="1" dirty="0">
                <a:solidFill>
                  <a:schemeClr val="tx1"/>
                </a:solidFill>
                <a:effectLst/>
              </a:rPr>
              <a:t>me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përjashtim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të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disa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subjekteve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ku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Për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qëllime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të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interesit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publik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Furnizuesi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i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Shërbimit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Universal u 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siguron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b="1" dirty="0">
                <a:solidFill>
                  <a:schemeClr val="tx1"/>
                </a:solidFill>
                <a:effectLst/>
              </a:rPr>
              <a:t>pa 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ndërpjerje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furnizimin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, 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si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më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poshtë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:</a:t>
            </a:r>
            <a:endParaRPr lang="en-US" b="1" dirty="0">
              <a:solidFill>
                <a:schemeClr val="tx1"/>
              </a:solidFill>
              <a:effectLst/>
            </a:endParaRPr>
          </a:p>
          <a:p>
            <a:pPr marL="457200" indent="-457200" algn="just">
              <a:buAutoNum type="arabicPeriod"/>
            </a:pPr>
            <a:r>
              <a:rPr lang="en-GB" b="1" dirty="0" err="1" smtClean="0">
                <a:solidFill>
                  <a:schemeClr val="tx1"/>
                </a:solidFill>
                <a:effectLst/>
              </a:rPr>
              <a:t>Subjektet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shtetërore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që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sigurojnë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shërbimin</a:t>
            </a:r>
            <a:r>
              <a:rPr lang="en-GB" b="1" dirty="0">
                <a:solidFill>
                  <a:schemeClr val="tx1"/>
                </a:solidFill>
                <a:effectLst/>
              </a:rPr>
              <a:t> e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shëndetit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publik</a:t>
            </a:r>
            <a:r>
              <a:rPr lang="en-GB" b="1" dirty="0">
                <a:solidFill>
                  <a:schemeClr val="tx1"/>
                </a:solidFill>
                <a:effectLst/>
              </a:rPr>
              <a:t> (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spitalet</a:t>
            </a:r>
            <a:r>
              <a:rPr lang="en-GB" b="1" dirty="0">
                <a:solidFill>
                  <a:schemeClr val="tx1"/>
                </a:solidFill>
                <a:effectLst/>
              </a:rPr>
              <a:t> dhe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qëndrat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e</a:t>
            </a:r>
            <a:r>
              <a:rPr lang="sq-AL" b="1" dirty="0">
                <a:solidFill>
                  <a:schemeClr val="tx1"/>
                </a:solidFill>
                <a:effectLst/>
              </a:rPr>
              <a:t>  </a:t>
            </a:r>
            <a:r>
              <a:rPr lang="sq-AL" b="1" dirty="0" smtClean="0">
                <a:solidFill>
                  <a:schemeClr val="tx1"/>
                </a:solidFill>
                <a:effectLst/>
              </a:rPr>
              <a:t>  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emergjencës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);</a:t>
            </a:r>
            <a:endParaRPr lang="sq-AL" b="1" dirty="0">
              <a:solidFill>
                <a:schemeClr val="tx1"/>
              </a:solidFill>
              <a:effectLst/>
            </a:endParaRPr>
          </a:p>
          <a:p>
            <a:pPr marL="457200" indent="-457200" algn="just">
              <a:buAutoNum type="arabicPeriod"/>
            </a:pPr>
            <a:r>
              <a:rPr lang="en-GB" b="1" dirty="0" err="1" smtClean="0">
                <a:solidFill>
                  <a:schemeClr val="tx1"/>
                </a:solidFill>
                <a:effectLst/>
              </a:rPr>
              <a:t>Shoqëri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që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sigurojnë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furnizimin</a:t>
            </a:r>
            <a:r>
              <a:rPr lang="en-GB" b="1" dirty="0">
                <a:solidFill>
                  <a:schemeClr val="tx1"/>
                </a:solidFill>
                <a:effectLst/>
              </a:rPr>
              <a:t> me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ujë</a:t>
            </a:r>
            <a:r>
              <a:rPr lang="en-GB" b="1" dirty="0">
                <a:solidFill>
                  <a:schemeClr val="tx1"/>
                </a:solidFill>
                <a:effectLst/>
              </a:rPr>
              <a:t> të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pijshëm</a:t>
            </a:r>
            <a:r>
              <a:rPr lang="en-GB" b="1" dirty="0">
                <a:solidFill>
                  <a:schemeClr val="tx1"/>
                </a:solidFill>
                <a:effectLst/>
              </a:rPr>
              <a:t> të 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konsumatorëve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;</a:t>
            </a:r>
            <a:endParaRPr lang="sq-AL" b="1" dirty="0">
              <a:solidFill>
                <a:schemeClr val="tx1"/>
              </a:solidFill>
              <a:effectLst/>
            </a:endParaRPr>
          </a:p>
          <a:p>
            <a:pPr marL="457200" indent="-457200" algn="just">
              <a:buAutoNum type="arabicPeriod"/>
            </a:pPr>
            <a:r>
              <a:rPr lang="en-GB" b="1" dirty="0" err="1" smtClean="0">
                <a:solidFill>
                  <a:schemeClr val="tx1"/>
                </a:solidFill>
                <a:effectLst/>
              </a:rPr>
              <a:t>Institucionet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shtetërore</a:t>
            </a:r>
            <a:r>
              <a:rPr lang="en-GB" b="1" dirty="0">
                <a:solidFill>
                  <a:schemeClr val="tx1"/>
                </a:solidFill>
                <a:effectLst/>
              </a:rPr>
              <a:t> të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ekzekutimit</a:t>
            </a:r>
            <a:r>
              <a:rPr lang="en-GB" b="1" dirty="0">
                <a:solidFill>
                  <a:schemeClr val="tx1"/>
                </a:solidFill>
                <a:effectLst/>
              </a:rPr>
              <a:t> të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vendimeve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penale</a:t>
            </a:r>
            <a:r>
              <a:rPr lang="en-GB" b="1" dirty="0">
                <a:solidFill>
                  <a:schemeClr val="tx1"/>
                </a:solidFill>
                <a:effectLst/>
              </a:rPr>
              <a:t> dhe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institucionet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shtetërore</a:t>
            </a:r>
            <a:r>
              <a:rPr lang="en-GB" b="1" dirty="0">
                <a:solidFill>
                  <a:schemeClr val="tx1"/>
                </a:solidFill>
                <a:effectLst/>
              </a:rPr>
              <a:t>.</a:t>
            </a:r>
            <a:endParaRPr lang="en-US" b="1" dirty="0">
              <a:solidFill>
                <a:schemeClr val="tx1"/>
              </a:solidFill>
              <a:effectLst/>
            </a:endParaRPr>
          </a:p>
          <a:p>
            <a:pPr marL="0" indent="0" algn="just">
              <a:buNone/>
            </a:pPr>
            <a:r>
              <a:rPr lang="en-GB" b="1" dirty="0">
                <a:solidFill>
                  <a:schemeClr val="tx1"/>
                </a:solidFill>
                <a:effectLst/>
              </a:rPr>
              <a:t> </a:t>
            </a:r>
            <a:endParaRPr lang="en-US" b="1" dirty="0">
              <a:solidFill>
                <a:schemeClr val="tx1"/>
              </a:solidFill>
              <a:effectLst/>
            </a:endParaRPr>
          </a:p>
          <a:p>
            <a:pPr marL="0" indent="0" algn="just">
              <a:buNone/>
            </a:pPr>
            <a:r>
              <a:rPr lang="sq-AL" b="1" dirty="0" smtClean="0">
                <a:solidFill>
                  <a:schemeClr val="tx1"/>
                </a:solidFill>
                <a:effectLst/>
              </a:rPr>
              <a:t>Aktualisht po nd</a:t>
            </a:r>
            <a:r>
              <a:rPr lang="en-GB" b="1" dirty="0">
                <a:solidFill>
                  <a:schemeClr val="tx1"/>
                </a:solidFill>
                <a:effectLst/>
              </a:rPr>
              <a:t>ë</a:t>
            </a:r>
            <a:r>
              <a:rPr lang="sq-AL" b="1" dirty="0" smtClean="0">
                <a:solidFill>
                  <a:schemeClr val="tx1"/>
                </a:solidFill>
                <a:effectLst/>
              </a:rPr>
              <a:t>rmerren masat teknike p</a:t>
            </a:r>
            <a:r>
              <a:rPr lang="en-GB" b="1" dirty="0">
                <a:solidFill>
                  <a:schemeClr val="tx1"/>
                </a:solidFill>
                <a:effectLst/>
              </a:rPr>
              <a:t>ë</a:t>
            </a:r>
            <a:r>
              <a:rPr lang="sq-AL" b="1" dirty="0" smtClean="0">
                <a:solidFill>
                  <a:schemeClr val="tx1"/>
                </a:solidFill>
                <a:effectLst/>
              </a:rPr>
              <a:t>r t</a:t>
            </a:r>
            <a:r>
              <a:rPr lang="en-GB" b="1" dirty="0">
                <a:solidFill>
                  <a:schemeClr val="tx1"/>
                </a:solidFill>
                <a:effectLst/>
              </a:rPr>
              <a:t>ë</a:t>
            </a:r>
            <a:r>
              <a:rPr lang="sq-AL" b="1" dirty="0" smtClean="0">
                <a:solidFill>
                  <a:schemeClr val="tx1"/>
                </a:solidFill>
                <a:effectLst/>
              </a:rPr>
              <a:t> mund</a:t>
            </a:r>
            <a:r>
              <a:rPr lang="en-GB" b="1" dirty="0">
                <a:solidFill>
                  <a:schemeClr val="tx1"/>
                </a:solidFill>
                <a:effectLst/>
              </a:rPr>
              <a:t>ë</a:t>
            </a:r>
            <a:r>
              <a:rPr lang="sq-AL" b="1" dirty="0" smtClean="0">
                <a:solidFill>
                  <a:schemeClr val="tx1"/>
                </a:solidFill>
                <a:effectLst/>
              </a:rPr>
              <a:t>suar sa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sq-AL" b="1" dirty="0" smtClean="0">
                <a:solidFill>
                  <a:schemeClr val="tx1"/>
                </a:solidFill>
                <a:effectLst/>
              </a:rPr>
              <a:t>m</a:t>
            </a:r>
            <a:r>
              <a:rPr lang="en-GB" b="1" dirty="0">
                <a:solidFill>
                  <a:schemeClr val="tx1"/>
                </a:solidFill>
                <a:effectLst/>
              </a:rPr>
              <a:t>ë</a:t>
            </a:r>
            <a:r>
              <a:rPr lang="sq-AL" b="1" dirty="0" smtClean="0">
                <a:solidFill>
                  <a:schemeClr val="tx1"/>
                </a:solidFill>
                <a:effectLst/>
              </a:rPr>
              <a:t> shpejt daljen n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ë </a:t>
            </a:r>
            <a:r>
              <a:rPr lang="en-GB" b="1" dirty="0" err="1">
                <a:solidFill>
                  <a:schemeClr val="tx1"/>
                </a:solidFill>
                <a:effectLst/>
              </a:rPr>
              <a:t>treg</a:t>
            </a:r>
            <a:r>
              <a:rPr lang="en-GB" b="1" dirty="0">
                <a:solidFill>
                  <a:schemeClr val="tx1"/>
                </a:solidFill>
                <a:effectLst/>
              </a:rPr>
              <a:t> të 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liberalizuar</a:t>
            </a:r>
            <a:r>
              <a:rPr lang="sq-AL" b="1" dirty="0" smtClean="0">
                <a:solidFill>
                  <a:schemeClr val="tx1"/>
                </a:solidFill>
                <a:effectLst/>
              </a:rPr>
              <a:t> edhe </a:t>
            </a:r>
            <a:r>
              <a:rPr lang="en-US" b="1" dirty="0">
                <a:solidFill>
                  <a:schemeClr val="tx1"/>
                </a:solidFill>
                <a:effectLst/>
              </a:rPr>
              <a:t>t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ë</a:t>
            </a:r>
            <a:r>
              <a:rPr lang="sq-AL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konsumatorëve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effectLst/>
              </a:rPr>
              <a:t>lidhur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GB" b="1" dirty="0">
                <a:solidFill>
                  <a:schemeClr val="tx1"/>
                </a:solidFill>
                <a:effectLst/>
              </a:rPr>
              <a:t>në 20 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kV</a:t>
            </a:r>
            <a:r>
              <a:rPr lang="sq-AL" b="1" dirty="0" smtClean="0">
                <a:solidFill>
                  <a:schemeClr val="tx1"/>
                </a:solidFill>
                <a:effectLst/>
              </a:rPr>
              <a:t>.</a:t>
            </a:r>
            <a:r>
              <a:rPr lang="en-GB" b="1" dirty="0" smtClean="0">
                <a:solidFill>
                  <a:schemeClr val="tx1"/>
                </a:solidFill>
                <a:effectLst/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1">
            <a:extLst>
              <a:ext uri="{FF2B5EF4-FFF2-40B4-BE49-F238E27FC236}">
                <a16:creationId xmlns:a16="http://schemas.microsoft.com/office/drawing/2014/main" xmlns="" id="{C90C3F98-7A9B-42AC-8DE6-5914EB99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259" y="-379415"/>
            <a:ext cx="6153806" cy="1905000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Niveli</a:t>
            </a:r>
            <a:r>
              <a:rPr lang="en-US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I </a:t>
            </a:r>
            <a:r>
              <a:rPr lang="en-US" b="1" dirty="0" err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arkËtimeve</a:t>
            </a:r>
            <a:endParaRPr lang="en-US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71435629"/>
              </p:ext>
            </p:extLst>
          </p:nvPr>
        </p:nvGraphicFramePr>
        <p:xfrm>
          <a:off x="828136" y="819509"/>
          <a:ext cx="10575985" cy="5572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3027974" y="6488668"/>
            <a:ext cx="9164026" cy="369332"/>
          </a:xfrm>
          <a:prstGeom prst="rect">
            <a:avLst/>
          </a:prstGeom>
          <a:noFill/>
          <a:ln w="15875">
            <a:noFill/>
          </a:ln>
        </p:spPr>
        <p:txBody>
          <a:bodyPr wrap="square">
            <a:spAutoFit/>
          </a:bodyPr>
          <a:lstStyle/>
          <a:p>
            <a:pPr algn="r" fontAlgn="ctr">
              <a:defRPr/>
            </a:pPr>
            <a:r>
              <a:rPr lang="en-US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*</a:t>
            </a:r>
            <a:r>
              <a:rPr lang="en-US" b="1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Viti 2020 </a:t>
            </a:r>
            <a:r>
              <a:rPr lang="en-US" b="1" dirty="0" err="1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ndikohet</a:t>
            </a:r>
            <a:r>
              <a:rPr lang="en-US" b="1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ndjeshëm</a:t>
            </a:r>
            <a:r>
              <a:rPr lang="en-US" b="1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nga</a:t>
            </a:r>
            <a:r>
              <a:rPr lang="en-US" b="1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periudha</a:t>
            </a:r>
            <a:r>
              <a:rPr lang="en-US" b="1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 </a:t>
            </a:r>
            <a:r>
              <a:rPr lang="en-US" b="1" dirty="0" err="1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pandemisë</a:t>
            </a:r>
            <a:r>
              <a:rPr lang="en-US" b="1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covid19</a:t>
            </a:r>
            <a:endParaRPr lang="en-US" sz="4000" b="1" dirty="0">
              <a:ln w="3175" cmpd="sng">
                <a:noFill/>
              </a:ln>
              <a:solidFill>
                <a:srgbClr val="FF9900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1">
            <a:extLst>
              <a:ext uri="{FF2B5EF4-FFF2-40B4-BE49-F238E27FC236}">
                <a16:creationId xmlns:a16="http://schemas.microsoft.com/office/drawing/2014/main" xmlns="" id="{C90C3F98-7A9B-42AC-8DE6-5914EB99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050" y="-427541"/>
            <a:ext cx="6153806" cy="1905000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Niveli</a:t>
            </a:r>
            <a:r>
              <a:rPr lang="en-US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I </a:t>
            </a:r>
            <a:r>
              <a:rPr lang="en-US" b="1" dirty="0" err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humbjeve</a:t>
            </a:r>
            <a:r>
              <a:rPr lang="en-US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në</a:t>
            </a:r>
            <a:r>
              <a:rPr lang="en-US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rrjet</a:t>
            </a:r>
            <a:endParaRPr lang="en-US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87156431"/>
              </p:ext>
            </p:extLst>
          </p:nvPr>
        </p:nvGraphicFramePr>
        <p:xfrm>
          <a:off x="548849" y="1222408"/>
          <a:ext cx="11210335" cy="539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37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44332135"/>
              </p:ext>
            </p:extLst>
          </p:nvPr>
        </p:nvGraphicFramePr>
        <p:xfrm>
          <a:off x="2161081" y="1217597"/>
          <a:ext cx="7425681" cy="5322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Title 11">
            <a:extLst>
              <a:ext uri="{FF2B5EF4-FFF2-40B4-BE49-F238E27FC236}">
                <a16:creationId xmlns:a16="http://schemas.microsoft.com/office/drawing/2014/main" xmlns="" id="{C90C3F98-7A9B-42AC-8DE6-5914EB99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19" y="-517882"/>
            <a:ext cx="11980377" cy="1905000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KOSTO E BLERJES SË ENERGJISË PËR MBULIMIN E HUMBJEVE</a:t>
            </a:r>
            <a:endParaRPr lang="en-US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49210" y="4351975"/>
            <a:ext cx="1238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en-US" sz="4800" dirty="0"/>
          </a:p>
        </p:txBody>
      </p:sp>
      <p:sp>
        <p:nvSpPr>
          <p:cNvPr id="15" name="Rectangle 14"/>
          <p:cNvSpPr/>
          <p:nvPr/>
        </p:nvSpPr>
        <p:spPr>
          <a:xfrm>
            <a:off x="3498567" y="2250752"/>
            <a:ext cx="1238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563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1">
            <a:extLst>
              <a:ext uri="{FF2B5EF4-FFF2-40B4-BE49-F238E27FC236}">
                <a16:creationId xmlns:a16="http://schemas.microsoft.com/office/drawing/2014/main" xmlns="" id="{C90C3F98-7A9B-42AC-8DE6-5914EB99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866" y="-341277"/>
            <a:ext cx="6153806" cy="1905000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Çmimi</a:t>
            </a:r>
            <a:r>
              <a:rPr lang="en-US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I </a:t>
            </a:r>
            <a:r>
              <a:rPr lang="en-US" b="1" dirty="0" err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energjisë</a:t>
            </a:r>
            <a:r>
              <a:rPr lang="en-US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2400" b="1" dirty="0" err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konsumatori</a:t>
            </a:r>
            <a:r>
              <a:rPr lang="en-US" sz="24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familjar</a:t>
            </a:r>
            <a:endParaRPr lang="en-US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62070370"/>
              </p:ext>
            </p:extLst>
          </p:nvPr>
        </p:nvGraphicFramePr>
        <p:xfrm>
          <a:off x="1208058" y="1181359"/>
          <a:ext cx="1023937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0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xmlns="" id="{57965502-AA25-42DF-ABB5-36CAE087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62" y="-159594"/>
            <a:ext cx="9934575" cy="943276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INVESTIMET NË RRJETIN E SHPËRNDARJES</a:t>
            </a:r>
            <a:endParaRPr lang="en-US" sz="2800" b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xmlns="" id="{C805FDA3-859E-4058-B870-D982F1F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1539" y="1901056"/>
            <a:ext cx="3692222" cy="46166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370 MILION $</a:t>
            </a: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4091539" y="1360854"/>
            <a:ext cx="3692224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2014-2020</a:t>
            </a:r>
            <a:endParaRPr lang="en-US" sz="2400" b="1" cap="all" dirty="0">
              <a:ln w="3175" cmpd="sng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xmlns="" id="{C805FDA3-859E-4058-B870-D982F1F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82" y="3595440"/>
            <a:ext cx="3422141" cy="41417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2300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383411" y="3093407"/>
            <a:ext cx="3422141" cy="41417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 err="1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Kabina</a:t>
            </a:r>
            <a:r>
              <a:rPr lang="en-US" sz="2000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2000" b="1" cap="all" dirty="0">
              <a:ln w="3175" cmpd="sng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805FDA3-859E-4058-B870-D982F1F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37" y="3621500"/>
            <a:ext cx="2634432" cy="41417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1411 km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3962259" y="3079904"/>
            <a:ext cx="2634431" cy="41417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LINJA TM </a:t>
            </a:r>
            <a:endParaRPr lang="en-US" sz="2000" b="1" cap="all" dirty="0">
              <a:ln w="3175" cmpd="sng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805FDA3-859E-4058-B870-D982F1F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397" y="3613119"/>
            <a:ext cx="2634432" cy="41417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3550 km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6753397" y="3070953"/>
            <a:ext cx="2634432" cy="41417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LINJA </a:t>
            </a:r>
            <a:r>
              <a:rPr lang="en-US" sz="2000" b="1" cap="all" dirty="0" err="1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tu</a:t>
            </a:r>
            <a:r>
              <a:rPr lang="en-US" sz="2000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2000" b="1" cap="all" dirty="0">
              <a:ln w="3175" cmpd="sng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805FDA3-859E-4058-B870-D982F1F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0543" y="3621500"/>
            <a:ext cx="2589275" cy="40011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9482892" y="3080819"/>
            <a:ext cx="263443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N/</a:t>
            </a:r>
            <a:r>
              <a:rPr lang="en-US" b="1" cap="all" dirty="0" err="1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Stacione</a:t>
            </a:r>
            <a:r>
              <a:rPr lang="en-US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b="1" cap="all" dirty="0" err="1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tË</a:t>
            </a:r>
            <a:r>
              <a:rPr lang="en-US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b="1" cap="all" dirty="0" err="1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reja</a:t>
            </a:r>
            <a:endParaRPr lang="en-US" b="1" cap="all" dirty="0">
              <a:ln w="3175" cmpd="sng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19F459E-B2F7-45E6-B9FB-F93962D53473}"/>
              </a:ext>
            </a:extLst>
          </p:cNvPr>
          <p:cNvSpPr txBox="1"/>
          <p:nvPr/>
        </p:nvSpPr>
        <p:spPr bwMode="auto">
          <a:xfrm>
            <a:off x="391782" y="2502376"/>
            <a:ext cx="11226771" cy="43088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cap="all" dirty="0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NDËRTUAR</a:t>
            </a:r>
            <a:endParaRPr lang="en-US" sz="2200" b="1" cap="all" dirty="0">
              <a:ln w="3175" cmpd="sng">
                <a:noFill/>
              </a:ln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567528" y="4403798"/>
            <a:ext cx="2740242" cy="124445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75683" y="4957377"/>
            <a:ext cx="1658968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n w="0"/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PËRFITUES</a:t>
            </a:r>
            <a:endParaRPr lang="en-US" b="1" dirty="0">
              <a:ln w="3175" cmpd="sng">
                <a:noFill/>
              </a:ln>
              <a:solidFill>
                <a:srgbClr val="2556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5824" y="5785666"/>
            <a:ext cx="4987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3600" b="1" cap="all" dirty="0" err="1" smtClean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milionë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cap="all" dirty="0" err="1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banorë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81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Custom 1">
      <a:dk1>
        <a:sysClr val="windowText" lastClr="000000"/>
      </a:dk1>
      <a:lt1>
        <a:sysClr val="window" lastClr="FFFFFF"/>
      </a:lt1>
      <a:dk2>
        <a:srgbClr val="8DB3E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Yellow Abstract Bussin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sh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1784</Words>
  <Application>Microsoft Office PowerPoint</Application>
  <PresentationFormat>Custom</PresentationFormat>
  <Paragraphs>360</Paragraphs>
  <Slides>36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Mesh</vt:lpstr>
      <vt:lpstr>Yellow Abstract Bussines</vt:lpstr>
      <vt:lpstr>1_Mesh</vt:lpstr>
      <vt:lpstr>Worksheet</vt:lpstr>
      <vt:lpstr>PowerPoint Presentation</vt:lpstr>
      <vt:lpstr>PowerPoint Presentation</vt:lpstr>
      <vt:lpstr>Ndarja e OSHEE Group sh.a  </vt:lpstr>
      <vt:lpstr>Liberalizimi i tregut të energjisë elektrike </vt:lpstr>
      <vt:lpstr>Niveli I arkËtimeve</vt:lpstr>
      <vt:lpstr>Niveli I humbjeve në rrjet</vt:lpstr>
      <vt:lpstr>KOSTO E BLERJES SË ENERGJISË PËR MBULIMIN E HUMBJEVE</vt:lpstr>
      <vt:lpstr>Çmimi I energjisë konsumatori familjar</vt:lpstr>
      <vt:lpstr>INVESTIMET NË RRJETIN E SHPËRNDARJES</vt:lpstr>
      <vt:lpstr>INVESTIMET NË RRJETIN E SHPËRNDARJES</vt:lpstr>
      <vt:lpstr>INVESTIMET NË RRJETIN E SHPËRNDARJES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Investimet në rrjetin e transmetimit </vt:lpstr>
      <vt:lpstr>ALPEX SH.A dhe bashkimi i tregut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PARKU FOTOVOLTAIK I KARAVASTASë</vt:lpstr>
      <vt:lpstr>PARKU FOTOVOLTAIK I spitallës</vt:lpstr>
      <vt:lpstr>Projekte të REJA brenda 2021</vt:lpstr>
      <vt:lpstr>Njoftim paraprak</vt:lpstr>
      <vt:lpstr>PowerPoint Presentation</vt:lpstr>
      <vt:lpstr>PowerPoint Presentation</vt:lpstr>
      <vt:lpstr>Perpunimi dhe eksporti I naftës bruto</vt:lpstr>
      <vt:lpstr>Investimet E realizuara nga kompanitë palë në marrëveshjet hidrokarbure</vt:lpstr>
      <vt:lpstr>TREGUESIT EKONOMIK NË SEKTORIN E PRODHIMIT 2013-2020</vt:lpstr>
      <vt:lpstr>Marrëveshjet hidrokarbure dhe kërkimet e reja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Etjen Xhafaj</dc:creator>
  <cp:keywords>Etjen Xhafaj</cp:keywords>
  <cp:lastModifiedBy>Anisa Pina</cp:lastModifiedBy>
  <cp:revision>327</cp:revision>
  <cp:lastPrinted>2020-12-23T12:18:23Z</cp:lastPrinted>
  <dcterms:created xsi:type="dcterms:W3CDTF">2020-10-12T16:44:14Z</dcterms:created>
  <dcterms:modified xsi:type="dcterms:W3CDTF">2020-12-24T16:37:00Z</dcterms:modified>
</cp:coreProperties>
</file>